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mp" ContentType="image/p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9.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drawings/drawing1.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9"/>
  </p:notesMasterIdLst>
  <p:handoutMasterIdLst>
    <p:handoutMasterId r:id="rId30"/>
  </p:handoutMasterIdLst>
  <p:sldIdLst>
    <p:sldId id="1132" r:id="rId2"/>
    <p:sldId id="1202" r:id="rId3"/>
    <p:sldId id="1189" r:id="rId4"/>
    <p:sldId id="1134" r:id="rId5"/>
    <p:sldId id="1190" r:id="rId6"/>
    <p:sldId id="275" r:id="rId7"/>
    <p:sldId id="1184" r:id="rId8"/>
    <p:sldId id="1191" r:id="rId9"/>
    <p:sldId id="1193" r:id="rId10"/>
    <p:sldId id="1192" r:id="rId11"/>
    <p:sldId id="1194" r:id="rId12"/>
    <p:sldId id="1195" r:id="rId13"/>
    <p:sldId id="1045" r:id="rId14"/>
    <p:sldId id="1050" r:id="rId15"/>
    <p:sldId id="1187" r:id="rId16"/>
    <p:sldId id="1198" r:id="rId17"/>
    <p:sldId id="1197" r:id="rId18"/>
    <p:sldId id="1199" r:id="rId19"/>
    <p:sldId id="1200" r:id="rId20"/>
    <p:sldId id="1053" r:id="rId21"/>
    <p:sldId id="1186" r:id="rId22"/>
    <p:sldId id="1196" r:id="rId23"/>
    <p:sldId id="1136" r:id="rId24"/>
    <p:sldId id="1056" r:id="rId25"/>
    <p:sldId id="1055" r:id="rId26"/>
    <p:sldId id="1203" r:id="rId27"/>
    <p:sldId id="1131" r:id="rId28"/>
  </p:sldIdLst>
  <p:sldSz cx="12192000" cy="6858000"/>
  <p:notesSz cx="6797675" cy="9928225"/>
  <p:embeddedFontLst>
    <p:embeddedFont>
      <p:font typeface="Aharoni" panose="02010803020104030203" pitchFamily="2" charset="-79"/>
      <p:bold r:id="rId31"/>
    </p:embeddedFont>
    <p:embeddedFont>
      <p:font typeface="나눔스퀘어_ac" panose="020B0600000101010101" pitchFamily="50" charset="-127"/>
      <p:regular r:id="rId32"/>
    </p:embeddedFont>
    <p:embeddedFont>
      <p:font typeface="나눔스퀘어_ac ExtraBold" panose="020B0600000101010101" pitchFamily="50" charset="-127"/>
      <p:bold r:id="rId33"/>
    </p:embeddedFont>
    <p:embeddedFont>
      <p:font typeface="나눔스퀘어라운드 Bold" panose="020B0600000101010101" pitchFamily="50" charset="-127"/>
      <p:bold r:id="rId34"/>
    </p:embeddedFont>
    <p:embeddedFont>
      <p:font typeface="나눔스퀘어라운드 ExtraBold" panose="020B0600000101010101" pitchFamily="50" charset="-127"/>
      <p:bold r:id="rId35"/>
    </p:embeddedFont>
  </p:embeddedFontLst>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D4ED"/>
    <a:srgbClr val="FBE2AF"/>
    <a:srgbClr val="FFCCCC"/>
    <a:srgbClr val="EAFDD3"/>
    <a:srgbClr val="F9CF7B"/>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밝은 스타일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81" autoAdjust="0"/>
    <p:restoredTop sz="74298" autoAdjust="0"/>
  </p:normalViewPr>
  <p:slideViewPr>
    <p:cSldViewPr snapToGrid="0">
      <p:cViewPr varScale="1">
        <p:scale>
          <a:sx n="61" d="100"/>
          <a:sy n="61" d="100"/>
        </p:scale>
        <p:origin x="1296" y="48"/>
      </p:cViewPr>
      <p:guideLst/>
    </p:cSldViewPr>
  </p:slideViewPr>
  <p:notesTextViewPr>
    <p:cViewPr>
      <p:scale>
        <a:sx n="3" d="2"/>
        <a:sy n="3" d="2"/>
      </p:scale>
      <p:origin x="0" y="0"/>
    </p:cViewPr>
  </p:notesTextViewPr>
  <p:sorterViewPr>
    <p:cViewPr>
      <p:scale>
        <a:sx n="80" d="100"/>
        <a:sy n="80" d="100"/>
      </p:scale>
      <p:origin x="0" y="-882"/>
    </p:cViewPr>
  </p:sorterViewPr>
  <p:notesViewPr>
    <p:cSldViewPr snapToGrid="0">
      <p:cViewPr varScale="1">
        <p:scale>
          <a:sx n="105" d="100"/>
          <a:sy n="105" d="100"/>
        </p:scale>
        <p:origin x="217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font" Target="fonts/font5.fntdata"/><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Sheet1!$B$2</c:f>
              <c:strCache>
                <c:ptCount val="1"/>
                <c:pt idx="0">
                  <c:v>Men</c:v>
                </c:pt>
              </c:strCache>
            </c:strRef>
          </c:tx>
          <c:spPr>
            <a:solidFill>
              <a:schemeClr val="accent1">
                <a:lumMod val="75000"/>
              </a:schemeClr>
            </a:solidFill>
          </c:spPr>
          <c:invertIfNegative val="0"/>
          <c:dLbls>
            <c:spPr>
              <a:noFill/>
              <a:ln>
                <a:noFill/>
              </a:ln>
              <a:effectLst/>
            </c:spPr>
            <c:txPr>
              <a:bodyPr/>
              <a:lstStyle/>
              <a:p>
                <a:pPr>
                  <a:defRPr sz="1600"/>
                </a:pPr>
                <a:endParaRPr lang="ko-K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Sheet1!$A$3:$A$6</c:f>
              <c:strCache>
                <c:ptCount val="4"/>
                <c:pt idx="0">
                  <c:v>Total chol</c:v>
                </c:pt>
                <c:pt idx="1">
                  <c:v>LDL-C</c:v>
                </c:pt>
                <c:pt idx="2">
                  <c:v>TG</c:v>
                </c:pt>
                <c:pt idx="3">
                  <c:v>HDL-C</c:v>
                </c:pt>
              </c:strCache>
            </c:strRef>
          </c:cat>
          <c:val>
            <c:numRef>
              <c:f>Sheet1!$B$3:$B$6</c:f>
              <c:numCache>
                <c:formatCode>General</c:formatCode>
                <c:ptCount val="4"/>
                <c:pt idx="0">
                  <c:v>-19</c:v>
                </c:pt>
                <c:pt idx="1">
                  <c:v>-25</c:v>
                </c:pt>
                <c:pt idx="2">
                  <c:v>37</c:v>
                </c:pt>
                <c:pt idx="3">
                  <c:v>38</c:v>
                </c:pt>
              </c:numCache>
            </c:numRef>
          </c:val>
          <c:extLst>
            <c:ext xmlns:c16="http://schemas.microsoft.com/office/drawing/2014/chart" uri="{C3380CC4-5D6E-409C-BE32-E72D297353CC}">
              <c16:uniqueId val="{00000000-4917-454D-9203-51868DF6EA73}"/>
            </c:ext>
          </c:extLst>
        </c:ser>
        <c:ser>
          <c:idx val="1"/>
          <c:order val="1"/>
          <c:tx>
            <c:strRef>
              <c:f>Sheet1!$C$2</c:f>
              <c:strCache>
                <c:ptCount val="1"/>
                <c:pt idx="0">
                  <c:v>Women</c:v>
                </c:pt>
              </c:strCache>
            </c:strRef>
          </c:tx>
          <c:spPr>
            <a:solidFill>
              <a:schemeClr val="accent1">
                <a:lumMod val="60000"/>
                <a:lumOff val="40000"/>
              </a:schemeClr>
            </a:solidFill>
          </c:spPr>
          <c:invertIfNegative val="0"/>
          <c:dLbls>
            <c:spPr>
              <a:noFill/>
              <a:ln>
                <a:noFill/>
              </a:ln>
              <a:effectLst/>
            </c:spPr>
            <c:txPr>
              <a:bodyPr/>
              <a:lstStyle/>
              <a:p>
                <a:pPr>
                  <a:defRPr sz="1600"/>
                </a:pPr>
                <a:endParaRPr lang="ko-K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Sheet1!$A$3:$A$6</c:f>
              <c:strCache>
                <c:ptCount val="4"/>
                <c:pt idx="0">
                  <c:v>Total chol</c:v>
                </c:pt>
                <c:pt idx="1">
                  <c:v>LDL-C</c:v>
                </c:pt>
                <c:pt idx="2">
                  <c:v>TG</c:v>
                </c:pt>
                <c:pt idx="3">
                  <c:v>HDL-C</c:v>
                </c:pt>
              </c:strCache>
            </c:strRef>
          </c:cat>
          <c:val>
            <c:numRef>
              <c:f>Sheet1!$C$3:$C$6</c:f>
              <c:numCache>
                <c:formatCode>General</c:formatCode>
                <c:ptCount val="4"/>
                <c:pt idx="0">
                  <c:v>-23</c:v>
                </c:pt>
                <c:pt idx="1">
                  <c:v>-12</c:v>
                </c:pt>
                <c:pt idx="2">
                  <c:v>52</c:v>
                </c:pt>
                <c:pt idx="3">
                  <c:v>37</c:v>
                </c:pt>
              </c:numCache>
            </c:numRef>
          </c:val>
          <c:extLst>
            <c:ext xmlns:c16="http://schemas.microsoft.com/office/drawing/2014/chart" uri="{C3380CC4-5D6E-409C-BE32-E72D297353CC}">
              <c16:uniqueId val="{00000001-4917-454D-9203-51868DF6EA73}"/>
            </c:ext>
          </c:extLst>
        </c:ser>
        <c:dLbls>
          <c:showLegendKey val="0"/>
          <c:showVal val="0"/>
          <c:showCatName val="0"/>
          <c:showSerName val="0"/>
          <c:showPercent val="0"/>
          <c:showBubbleSize val="0"/>
        </c:dLbls>
        <c:gapWidth val="75"/>
        <c:overlap val="-25"/>
        <c:axId val="164530432"/>
        <c:axId val="164548608"/>
      </c:barChart>
      <c:catAx>
        <c:axId val="164530432"/>
        <c:scaling>
          <c:orientation val="minMax"/>
        </c:scaling>
        <c:delete val="0"/>
        <c:axPos val="b"/>
        <c:numFmt formatCode="General" sourceLinked="0"/>
        <c:majorTickMark val="none"/>
        <c:minorTickMark val="none"/>
        <c:tickLblPos val="nextTo"/>
        <c:txPr>
          <a:bodyPr anchor="ctr" anchorCtr="0"/>
          <a:lstStyle/>
          <a:p>
            <a:pPr>
              <a:defRPr sz="1600"/>
            </a:pPr>
            <a:endParaRPr lang="ko-KR"/>
          </a:p>
        </c:txPr>
        <c:crossAx val="164548608"/>
        <c:crosses val="autoZero"/>
        <c:auto val="1"/>
        <c:lblAlgn val="ctr"/>
        <c:lblOffset val="100"/>
        <c:noMultiLvlLbl val="0"/>
      </c:catAx>
      <c:valAx>
        <c:axId val="164548608"/>
        <c:scaling>
          <c:orientation val="minMax"/>
          <c:min val="-60"/>
        </c:scaling>
        <c:delete val="0"/>
        <c:axPos val="l"/>
        <c:majorGridlines/>
        <c:numFmt formatCode="#,##0_ " sourceLinked="0"/>
        <c:majorTickMark val="none"/>
        <c:minorTickMark val="none"/>
        <c:tickLblPos val="nextTo"/>
        <c:spPr>
          <a:ln w="9525">
            <a:noFill/>
          </a:ln>
        </c:spPr>
        <c:txPr>
          <a:bodyPr/>
          <a:lstStyle/>
          <a:p>
            <a:pPr>
              <a:defRPr sz="1200"/>
            </a:pPr>
            <a:endParaRPr lang="ko-KR"/>
          </a:p>
        </c:txPr>
        <c:crossAx val="164530432"/>
        <c:crosses val="autoZero"/>
        <c:crossBetween val="between"/>
      </c:valAx>
    </c:plotArea>
    <c:plotVisOnly val="1"/>
    <c:dispBlanksAs val="gap"/>
    <c:showDLblsOverMax val="0"/>
  </c:chart>
  <c:txPr>
    <a:bodyPr/>
    <a:lstStyle/>
    <a:p>
      <a:pPr>
        <a:defRPr sz="1800"/>
      </a:pPr>
      <a:endParaRPr lang="ko-K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Men</c:v>
                </c:pt>
              </c:strCache>
            </c:strRef>
          </c:tx>
          <c:spPr>
            <a:solidFill>
              <a:schemeClr val="accent2">
                <a:lumMod val="75000"/>
              </a:schemeClr>
            </a:solidFill>
          </c:spPr>
          <c:invertIfNegative val="0"/>
          <c:dLbls>
            <c:spPr>
              <a:noFill/>
              <a:ln>
                <a:noFill/>
              </a:ln>
              <a:effectLst/>
            </c:spPr>
            <c:txPr>
              <a:bodyPr/>
              <a:lstStyle/>
              <a:p>
                <a:pPr>
                  <a:defRPr sz="1600"/>
                </a:pPr>
                <a:endParaRPr lang="ko-K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Total-C</c:v>
                </c:pt>
                <c:pt idx="1">
                  <c:v>LDL-C</c:v>
                </c:pt>
                <c:pt idx="2">
                  <c:v>TG</c:v>
                </c:pt>
                <c:pt idx="3">
                  <c:v>HDL-C</c:v>
                </c:pt>
              </c:strCache>
            </c:strRef>
          </c:cat>
          <c:val>
            <c:numRef>
              <c:f>Sheet1!$B$2:$B$5</c:f>
              <c:numCache>
                <c:formatCode>General</c:formatCode>
                <c:ptCount val="4"/>
                <c:pt idx="0">
                  <c:v>18</c:v>
                </c:pt>
                <c:pt idx="1">
                  <c:v>25</c:v>
                </c:pt>
                <c:pt idx="2">
                  <c:v>-30</c:v>
                </c:pt>
                <c:pt idx="3">
                  <c:v>-13</c:v>
                </c:pt>
              </c:numCache>
            </c:numRef>
          </c:val>
          <c:extLst>
            <c:ext xmlns:c16="http://schemas.microsoft.com/office/drawing/2014/chart" uri="{C3380CC4-5D6E-409C-BE32-E72D297353CC}">
              <c16:uniqueId val="{00000000-4FEE-425F-8BF2-6E639E117DB4}"/>
            </c:ext>
          </c:extLst>
        </c:ser>
        <c:ser>
          <c:idx val="1"/>
          <c:order val="1"/>
          <c:tx>
            <c:strRef>
              <c:f>Sheet1!$C$1</c:f>
              <c:strCache>
                <c:ptCount val="1"/>
                <c:pt idx="0">
                  <c:v>Women</c:v>
                </c:pt>
              </c:strCache>
            </c:strRef>
          </c:tx>
          <c:spPr>
            <a:solidFill>
              <a:schemeClr val="accent2">
                <a:lumMod val="60000"/>
                <a:lumOff val="40000"/>
              </a:schemeClr>
            </a:solidFill>
          </c:spPr>
          <c:invertIfNegative val="0"/>
          <c:dLbls>
            <c:spPr>
              <a:noFill/>
              <a:ln>
                <a:noFill/>
              </a:ln>
              <a:effectLst/>
            </c:spPr>
            <c:txPr>
              <a:bodyPr/>
              <a:lstStyle/>
              <a:p>
                <a:pPr>
                  <a:defRPr sz="1600"/>
                </a:pPr>
                <a:endParaRPr lang="ko-K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Total-C</c:v>
                </c:pt>
                <c:pt idx="1">
                  <c:v>LDL-C</c:v>
                </c:pt>
                <c:pt idx="2">
                  <c:v>TG</c:v>
                </c:pt>
                <c:pt idx="3">
                  <c:v>HDL-C</c:v>
                </c:pt>
              </c:strCache>
            </c:strRef>
          </c:cat>
          <c:val>
            <c:numRef>
              <c:f>Sheet1!$C$2:$C$5</c:f>
              <c:numCache>
                <c:formatCode>General</c:formatCode>
                <c:ptCount val="4"/>
                <c:pt idx="0">
                  <c:v>46</c:v>
                </c:pt>
                <c:pt idx="1">
                  <c:v>31</c:v>
                </c:pt>
                <c:pt idx="2">
                  <c:v>-23</c:v>
                </c:pt>
                <c:pt idx="3">
                  <c:v>-38</c:v>
                </c:pt>
              </c:numCache>
            </c:numRef>
          </c:val>
          <c:extLst>
            <c:ext xmlns:c16="http://schemas.microsoft.com/office/drawing/2014/chart" uri="{C3380CC4-5D6E-409C-BE32-E72D297353CC}">
              <c16:uniqueId val="{00000001-4FEE-425F-8BF2-6E639E117DB4}"/>
            </c:ext>
          </c:extLst>
        </c:ser>
        <c:dLbls>
          <c:showLegendKey val="0"/>
          <c:showVal val="0"/>
          <c:showCatName val="0"/>
          <c:showSerName val="0"/>
          <c:showPercent val="0"/>
          <c:showBubbleSize val="0"/>
        </c:dLbls>
        <c:gapWidth val="75"/>
        <c:overlap val="-25"/>
        <c:axId val="164558336"/>
        <c:axId val="164559872"/>
      </c:barChart>
      <c:catAx>
        <c:axId val="164558336"/>
        <c:scaling>
          <c:orientation val="minMax"/>
        </c:scaling>
        <c:delete val="0"/>
        <c:axPos val="b"/>
        <c:numFmt formatCode="General" sourceLinked="0"/>
        <c:majorTickMark val="none"/>
        <c:minorTickMark val="none"/>
        <c:tickLblPos val="nextTo"/>
        <c:txPr>
          <a:bodyPr anchor="t" anchorCtr="0"/>
          <a:lstStyle/>
          <a:p>
            <a:pPr>
              <a:defRPr sz="1600"/>
            </a:pPr>
            <a:endParaRPr lang="ko-KR"/>
          </a:p>
        </c:txPr>
        <c:crossAx val="164559872"/>
        <c:crosses val="autoZero"/>
        <c:auto val="1"/>
        <c:lblAlgn val="ctr"/>
        <c:lblOffset val="100"/>
        <c:noMultiLvlLbl val="0"/>
      </c:catAx>
      <c:valAx>
        <c:axId val="164559872"/>
        <c:scaling>
          <c:orientation val="minMax"/>
          <c:min val="-40"/>
        </c:scaling>
        <c:delete val="0"/>
        <c:axPos val="l"/>
        <c:majorGridlines/>
        <c:numFmt formatCode="#,##0_ " sourceLinked="0"/>
        <c:majorTickMark val="none"/>
        <c:minorTickMark val="none"/>
        <c:tickLblPos val="nextTo"/>
        <c:spPr>
          <a:ln w="9525">
            <a:noFill/>
          </a:ln>
        </c:spPr>
        <c:txPr>
          <a:bodyPr/>
          <a:lstStyle/>
          <a:p>
            <a:pPr>
              <a:defRPr sz="1200"/>
            </a:pPr>
            <a:endParaRPr lang="ko-KR"/>
          </a:p>
        </c:txPr>
        <c:crossAx val="164558336"/>
        <c:crosses val="autoZero"/>
        <c:crossBetween val="between"/>
        <c:majorUnit val="20"/>
      </c:valAx>
    </c:plotArea>
    <c:plotVisOnly val="1"/>
    <c:dispBlanksAs val="gap"/>
    <c:showDLblsOverMax val="0"/>
  </c:chart>
  <c:txPr>
    <a:bodyPr/>
    <a:lstStyle/>
    <a:p>
      <a:pPr>
        <a:defRPr sz="1800"/>
      </a:pPr>
      <a:endParaRPr lang="ko-K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48322387557562"/>
          <c:y val="6.880808235965899E-2"/>
          <c:w val="0.85787803812447583"/>
          <c:h val="0.75078681457389296"/>
        </c:manualLayout>
      </c:layout>
      <c:stockChart>
        <c:ser>
          <c:idx val="0"/>
          <c:order val="0"/>
          <c:tx>
            <c:strRef>
              <c:f>Sheet1!$B$1</c:f>
              <c:strCache>
                <c:ptCount val="1"/>
                <c:pt idx="0">
                  <c:v>고가</c:v>
                </c:pt>
              </c:strCache>
            </c:strRef>
          </c:tx>
          <c:spPr>
            <a:ln w="28575">
              <a:noFill/>
            </a:ln>
          </c:spPr>
          <c:marker>
            <c:symbol val="none"/>
          </c:marker>
          <c:dLbls>
            <c:delete val="1"/>
          </c:dLbls>
          <c:cat>
            <c:strRef>
              <c:f>Sheet1!$A$2:$A$5</c:f>
              <c:strCache>
                <c:ptCount val="4"/>
                <c:pt idx="0">
                  <c:v>Q1</c:v>
                </c:pt>
                <c:pt idx="1">
                  <c:v>Q2</c:v>
                </c:pt>
                <c:pt idx="2">
                  <c:v>Q3</c:v>
                </c:pt>
                <c:pt idx="3">
                  <c:v>Q4</c:v>
                </c:pt>
              </c:strCache>
            </c:strRef>
          </c:cat>
          <c:val>
            <c:numRef>
              <c:f>Sheet1!$B$2:$B$5</c:f>
              <c:numCache>
                <c:formatCode>0.00_);[Red]\(0.00\)</c:formatCode>
                <c:ptCount val="4"/>
                <c:pt idx="0">
                  <c:v>1</c:v>
                </c:pt>
                <c:pt idx="1">
                  <c:v>1.19</c:v>
                </c:pt>
                <c:pt idx="2">
                  <c:v>1.91</c:v>
                </c:pt>
                <c:pt idx="3">
                  <c:v>2.0699999999999998</c:v>
                </c:pt>
              </c:numCache>
            </c:numRef>
          </c:val>
          <c:smooth val="0"/>
          <c:extLst>
            <c:ext xmlns:c16="http://schemas.microsoft.com/office/drawing/2014/chart" uri="{C3380CC4-5D6E-409C-BE32-E72D297353CC}">
              <c16:uniqueId val="{00000000-2D1E-428A-A524-2827E32395BF}"/>
            </c:ext>
          </c:extLst>
        </c:ser>
        <c:ser>
          <c:idx val="1"/>
          <c:order val="1"/>
          <c:tx>
            <c:strRef>
              <c:f>Sheet1!$C$1</c:f>
              <c:strCache>
                <c:ptCount val="1"/>
                <c:pt idx="0">
                  <c:v>저가</c:v>
                </c:pt>
              </c:strCache>
            </c:strRef>
          </c:tx>
          <c:spPr>
            <a:ln w="28575">
              <a:noFill/>
            </a:ln>
          </c:spPr>
          <c:marker>
            <c:symbol val="none"/>
          </c:marker>
          <c:dLbls>
            <c:delete val="1"/>
          </c:dLbls>
          <c:cat>
            <c:strRef>
              <c:f>Sheet1!$A$2:$A$5</c:f>
              <c:strCache>
                <c:ptCount val="4"/>
                <c:pt idx="0">
                  <c:v>Q1</c:v>
                </c:pt>
                <c:pt idx="1">
                  <c:v>Q2</c:v>
                </c:pt>
                <c:pt idx="2">
                  <c:v>Q3</c:v>
                </c:pt>
                <c:pt idx="3">
                  <c:v>Q4</c:v>
                </c:pt>
              </c:strCache>
            </c:strRef>
          </c:cat>
          <c:val>
            <c:numRef>
              <c:f>Sheet1!$C$2:$C$5</c:f>
              <c:numCache>
                <c:formatCode>0.00_);[Red]\(0.00\)</c:formatCode>
                <c:ptCount val="4"/>
                <c:pt idx="0">
                  <c:v>1</c:v>
                </c:pt>
                <c:pt idx="1">
                  <c:v>0.68</c:v>
                </c:pt>
                <c:pt idx="2">
                  <c:v>1.02</c:v>
                </c:pt>
                <c:pt idx="3">
                  <c:v>0.92</c:v>
                </c:pt>
              </c:numCache>
            </c:numRef>
          </c:val>
          <c:smooth val="0"/>
          <c:extLst>
            <c:ext xmlns:c16="http://schemas.microsoft.com/office/drawing/2014/chart" uri="{C3380CC4-5D6E-409C-BE32-E72D297353CC}">
              <c16:uniqueId val="{00000001-2D1E-428A-A524-2827E32395BF}"/>
            </c:ext>
          </c:extLst>
        </c:ser>
        <c:ser>
          <c:idx val="2"/>
          <c:order val="2"/>
          <c:tx>
            <c:strRef>
              <c:f>Sheet1!$D$1</c:f>
              <c:strCache>
                <c:ptCount val="1"/>
                <c:pt idx="0">
                  <c:v>종가</c:v>
                </c:pt>
              </c:strCache>
            </c:strRef>
          </c:tx>
          <c:spPr>
            <a:ln w="28575">
              <a:noFill/>
            </a:ln>
          </c:spPr>
          <c:marker>
            <c:symbol val="square"/>
            <c:size val="10"/>
            <c:spPr>
              <a:solidFill>
                <a:schemeClr val="tx2">
                  <a:lumMod val="60000"/>
                  <a:lumOff val="40000"/>
                </a:schemeClr>
              </a:solidFill>
              <a:ln>
                <a:noFill/>
              </a:ln>
            </c:spPr>
          </c:marker>
          <c:dLbls>
            <c:numFmt formatCode="#,##0.00_);[Red]\(#,##0.00\)" sourceLinked="0"/>
            <c:spPr>
              <a:noFill/>
              <a:ln>
                <a:noFill/>
              </a:ln>
              <a:effectLst/>
            </c:spPr>
            <c:txPr>
              <a:bodyPr/>
              <a:lstStyle/>
              <a:p>
                <a:pPr>
                  <a:defRPr sz="1200" b="1"/>
                </a:pPr>
                <a:endParaRPr lang="ko-KR"/>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Q1</c:v>
                </c:pt>
                <c:pt idx="1">
                  <c:v>Q2</c:v>
                </c:pt>
                <c:pt idx="2">
                  <c:v>Q3</c:v>
                </c:pt>
                <c:pt idx="3">
                  <c:v>Q4</c:v>
                </c:pt>
              </c:strCache>
            </c:strRef>
          </c:cat>
          <c:val>
            <c:numRef>
              <c:f>Sheet1!$D$2:$D$5</c:f>
              <c:numCache>
                <c:formatCode>0.00_);[Red]\(0.00\)</c:formatCode>
                <c:ptCount val="4"/>
                <c:pt idx="0">
                  <c:v>1</c:v>
                </c:pt>
                <c:pt idx="1">
                  <c:v>0.9</c:v>
                </c:pt>
                <c:pt idx="2">
                  <c:v>1.39</c:v>
                </c:pt>
                <c:pt idx="3">
                  <c:v>1.38</c:v>
                </c:pt>
              </c:numCache>
            </c:numRef>
          </c:val>
          <c:smooth val="0"/>
          <c:extLst>
            <c:ext xmlns:c16="http://schemas.microsoft.com/office/drawing/2014/chart" uri="{C3380CC4-5D6E-409C-BE32-E72D297353CC}">
              <c16:uniqueId val="{00000002-2D1E-428A-A524-2827E32395BF}"/>
            </c:ext>
          </c:extLst>
        </c:ser>
        <c:dLbls>
          <c:dLblPos val="r"/>
          <c:showLegendKey val="0"/>
          <c:showVal val="1"/>
          <c:showCatName val="0"/>
          <c:showSerName val="0"/>
          <c:showPercent val="0"/>
          <c:showBubbleSize val="0"/>
        </c:dLbls>
        <c:hiLowLines/>
        <c:axId val="63030016"/>
        <c:axId val="63031936"/>
      </c:stockChart>
      <c:catAx>
        <c:axId val="63030016"/>
        <c:scaling>
          <c:orientation val="minMax"/>
        </c:scaling>
        <c:delete val="0"/>
        <c:axPos val="b"/>
        <c:numFmt formatCode="General" sourceLinked="1"/>
        <c:majorTickMark val="none"/>
        <c:minorTickMark val="none"/>
        <c:tickLblPos val="nextTo"/>
        <c:txPr>
          <a:bodyPr/>
          <a:lstStyle/>
          <a:p>
            <a:pPr>
              <a:defRPr sz="1600" b="1">
                <a:latin typeface="Arial" panose="020B0604020202020204" pitchFamily="34" charset="0"/>
                <a:cs typeface="Arial" panose="020B0604020202020204" pitchFamily="34" charset="0"/>
              </a:defRPr>
            </a:pPr>
            <a:endParaRPr lang="ko-KR"/>
          </a:p>
        </c:txPr>
        <c:crossAx val="63031936"/>
        <c:crosses val="autoZero"/>
        <c:auto val="1"/>
        <c:lblAlgn val="ctr"/>
        <c:lblOffset val="100"/>
        <c:noMultiLvlLbl val="0"/>
      </c:catAx>
      <c:valAx>
        <c:axId val="63031936"/>
        <c:scaling>
          <c:orientation val="minMax"/>
          <c:min val="0.60000000000000009"/>
        </c:scaling>
        <c:delete val="0"/>
        <c:axPos val="l"/>
        <c:numFmt formatCode="#,##0.0_);[Red]\(#,##0.0\)" sourceLinked="0"/>
        <c:majorTickMark val="none"/>
        <c:minorTickMark val="none"/>
        <c:tickLblPos val="nextTo"/>
        <c:txPr>
          <a:bodyPr/>
          <a:lstStyle/>
          <a:p>
            <a:pPr>
              <a:defRPr sz="1200"/>
            </a:pPr>
            <a:endParaRPr lang="ko-KR"/>
          </a:p>
        </c:txPr>
        <c:crossAx val="63030016"/>
        <c:crosses val="autoZero"/>
        <c:crossBetween val="between"/>
        <c:majorUnit val="0.2"/>
      </c:valAx>
    </c:plotArea>
    <c:plotVisOnly val="1"/>
    <c:dispBlanksAs val="gap"/>
    <c:showDLblsOverMax val="0"/>
  </c:chart>
  <c:txPr>
    <a:bodyPr/>
    <a:lstStyle/>
    <a:p>
      <a:pPr>
        <a:defRPr sz="1800"/>
      </a:pPr>
      <a:endParaRPr lang="ko-K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58174987558964"/>
          <c:y val="6.880789279520523E-2"/>
          <c:w val="0.86974667012445706"/>
          <c:h val="0.79248047364150309"/>
        </c:manualLayout>
      </c:layout>
      <c:stockChart>
        <c:ser>
          <c:idx val="0"/>
          <c:order val="0"/>
          <c:tx>
            <c:strRef>
              <c:f>Sheet1!$B$1</c:f>
              <c:strCache>
                <c:ptCount val="1"/>
                <c:pt idx="0">
                  <c:v>고가</c:v>
                </c:pt>
              </c:strCache>
            </c:strRef>
          </c:tx>
          <c:spPr>
            <a:ln w="28575">
              <a:noFill/>
            </a:ln>
          </c:spPr>
          <c:marker>
            <c:symbol val="none"/>
          </c:marker>
          <c:dLbls>
            <c:delete val="1"/>
          </c:dLbls>
          <c:cat>
            <c:strRef>
              <c:f>Sheet1!$A$2:$A$5</c:f>
              <c:strCache>
                <c:ptCount val="4"/>
                <c:pt idx="0">
                  <c:v>Q1</c:v>
                </c:pt>
                <c:pt idx="1">
                  <c:v>Q2</c:v>
                </c:pt>
                <c:pt idx="2">
                  <c:v>Q3</c:v>
                </c:pt>
                <c:pt idx="3">
                  <c:v>Q4</c:v>
                </c:pt>
              </c:strCache>
            </c:strRef>
          </c:cat>
          <c:val>
            <c:numRef>
              <c:f>Sheet1!$B$2:$B$5</c:f>
              <c:numCache>
                <c:formatCode>General</c:formatCode>
                <c:ptCount val="4"/>
                <c:pt idx="0">
                  <c:v>1</c:v>
                </c:pt>
                <c:pt idx="1">
                  <c:v>1.54</c:v>
                </c:pt>
                <c:pt idx="2">
                  <c:v>1.5</c:v>
                </c:pt>
                <c:pt idx="3">
                  <c:v>2.75</c:v>
                </c:pt>
              </c:numCache>
            </c:numRef>
          </c:val>
          <c:smooth val="0"/>
          <c:extLst>
            <c:ext xmlns:c16="http://schemas.microsoft.com/office/drawing/2014/chart" uri="{C3380CC4-5D6E-409C-BE32-E72D297353CC}">
              <c16:uniqueId val="{00000000-9811-4615-80EC-863672407982}"/>
            </c:ext>
          </c:extLst>
        </c:ser>
        <c:ser>
          <c:idx val="1"/>
          <c:order val="1"/>
          <c:tx>
            <c:strRef>
              <c:f>Sheet1!$C$1</c:f>
              <c:strCache>
                <c:ptCount val="1"/>
                <c:pt idx="0">
                  <c:v>저가</c:v>
                </c:pt>
              </c:strCache>
            </c:strRef>
          </c:tx>
          <c:spPr>
            <a:ln w="28575">
              <a:noFill/>
            </a:ln>
          </c:spPr>
          <c:marker>
            <c:symbol val="none"/>
          </c:marker>
          <c:dLbls>
            <c:delete val="1"/>
          </c:dLbls>
          <c:cat>
            <c:strRef>
              <c:f>Sheet1!$A$2:$A$5</c:f>
              <c:strCache>
                <c:ptCount val="4"/>
                <c:pt idx="0">
                  <c:v>Q1</c:v>
                </c:pt>
                <c:pt idx="1">
                  <c:v>Q2</c:v>
                </c:pt>
                <c:pt idx="2">
                  <c:v>Q3</c:v>
                </c:pt>
                <c:pt idx="3">
                  <c:v>Q4</c:v>
                </c:pt>
              </c:strCache>
            </c:strRef>
          </c:cat>
          <c:val>
            <c:numRef>
              <c:f>Sheet1!$C$2:$C$5</c:f>
              <c:numCache>
                <c:formatCode>General</c:formatCode>
                <c:ptCount val="4"/>
                <c:pt idx="0">
                  <c:v>1</c:v>
                </c:pt>
                <c:pt idx="1">
                  <c:v>0.84</c:v>
                </c:pt>
                <c:pt idx="2">
                  <c:v>0.73</c:v>
                </c:pt>
                <c:pt idx="3">
                  <c:v>1.1200000000000001</c:v>
                </c:pt>
              </c:numCache>
            </c:numRef>
          </c:val>
          <c:smooth val="0"/>
          <c:extLst>
            <c:ext xmlns:c16="http://schemas.microsoft.com/office/drawing/2014/chart" uri="{C3380CC4-5D6E-409C-BE32-E72D297353CC}">
              <c16:uniqueId val="{00000001-9811-4615-80EC-863672407982}"/>
            </c:ext>
          </c:extLst>
        </c:ser>
        <c:ser>
          <c:idx val="2"/>
          <c:order val="2"/>
          <c:tx>
            <c:strRef>
              <c:f>Sheet1!$D$1</c:f>
              <c:strCache>
                <c:ptCount val="1"/>
                <c:pt idx="0">
                  <c:v>종가</c:v>
                </c:pt>
              </c:strCache>
            </c:strRef>
          </c:tx>
          <c:spPr>
            <a:ln w="28575">
              <a:noFill/>
            </a:ln>
          </c:spPr>
          <c:marker>
            <c:symbol val="square"/>
            <c:size val="10"/>
            <c:spPr>
              <a:solidFill>
                <a:schemeClr val="accent2">
                  <a:lumMod val="60000"/>
                  <a:lumOff val="40000"/>
                </a:schemeClr>
              </a:solidFill>
              <a:ln>
                <a:noFill/>
              </a:ln>
            </c:spPr>
          </c:marker>
          <c:dLbls>
            <c:numFmt formatCode="#,##0.00_);[Red]\(#,##0.00\)" sourceLinked="0"/>
            <c:spPr>
              <a:noFill/>
              <a:ln>
                <a:noFill/>
              </a:ln>
              <a:effectLst/>
            </c:spPr>
            <c:txPr>
              <a:bodyPr/>
              <a:lstStyle/>
              <a:p>
                <a:pPr>
                  <a:defRPr sz="1200" b="1"/>
                </a:pPr>
                <a:endParaRPr lang="ko-KR"/>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Q1</c:v>
                </c:pt>
                <c:pt idx="1">
                  <c:v>Q2</c:v>
                </c:pt>
                <c:pt idx="2">
                  <c:v>Q3</c:v>
                </c:pt>
                <c:pt idx="3">
                  <c:v>Q4</c:v>
                </c:pt>
              </c:strCache>
            </c:strRef>
          </c:cat>
          <c:val>
            <c:numRef>
              <c:f>Sheet1!$D$2:$D$5</c:f>
              <c:numCache>
                <c:formatCode>General</c:formatCode>
                <c:ptCount val="4"/>
                <c:pt idx="0">
                  <c:v>1</c:v>
                </c:pt>
                <c:pt idx="1">
                  <c:v>1.1399999999999999</c:v>
                </c:pt>
                <c:pt idx="2">
                  <c:v>1.05</c:v>
                </c:pt>
                <c:pt idx="3">
                  <c:v>1.76</c:v>
                </c:pt>
              </c:numCache>
            </c:numRef>
          </c:val>
          <c:smooth val="0"/>
          <c:extLst>
            <c:ext xmlns:c16="http://schemas.microsoft.com/office/drawing/2014/chart" uri="{C3380CC4-5D6E-409C-BE32-E72D297353CC}">
              <c16:uniqueId val="{00000002-9811-4615-80EC-863672407982}"/>
            </c:ext>
          </c:extLst>
        </c:ser>
        <c:dLbls>
          <c:dLblPos val="r"/>
          <c:showLegendKey val="0"/>
          <c:showVal val="1"/>
          <c:showCatName val="0"/>
          <c:showSerName val="0"/>
          <c:showPercent val="0"/>
          <c:showBubbleSize val="0"/>
        </c:dLbls>
        <c:hiLowLines/>
        <c:axId val="62838272"/>
        <c:axId val="62839808"/>
      </c:stockChart>
      <c:catAx>
        <c:axId val="62838272"/>
        <c:scaling>
          <c:orientation val="minMax"/>
        </c:scaling>
        <c:delete val="0"/>
        <c:axPos val="b"/>
        <c:numFmt formatCode="General" sourceLinked="1"/>
        <c:majorTickMark val="none"/>
        <c:minorTickMark val="none"/>
        <c:tickLblPos val="nextTo"/>
        <c:txPr>
          <a:bodyPr/>
          <a:lstStyle/>
          <a:p>
            <a:pPr>
              <a:defRPr sz="1600" b="1">
                <a:latin typeface="Arial" panose="020B0604020202020204" pitchFamily="34" charset="0"/>
                <a:cs typeface="Arial" panose="020B0604020202020204" pitchFamily="34" charset="0"/>
              </a:defRPr>
            </a:pPr>
            <a:endParaRPr lang="ko-KR"/>
          </a:p>
        </c:txPr>
        <c:crossAx val="62839808"/>
        <c:crosses val="autoZero"/>
        <c:auto val="1"/>
        <c:lblAlgn val="ctr"/>
        <c:lblOffset val="100"/>
        <c:noMultiLvlLbl val="0"/>
      </c:catAx>
      <c:valAx>
        <c:axId val="62839808"/>
        <c:scaling>
          <c:orientation val="minMax"/>
          <c:min val="0.60000000000000009"/>
        </c:scaling>
        <c:delete val="0"/>
        <c:axPos val="l"/>
        <c:numFmt formatCode="#,##0.0_);[Red]\(#,##0.0\)" sourceLinked="0"/>
        <c:majorTickMark val="none"/>
        <c:minorTickMark val="none"/>
        <c:tickLblPos val="nextTo"/>
        <c:txPr>
          <a:bodyPr/>
          <a:lstStyle/>
          <a:p>
            <a:pPr>
              <a:defRPr sz="1200"/>
            </a:pPr>
            <a:endParaRPr lang="ko-KR"/>
          </a:p>
        </c:txPr>
        <c:crossAx val="62838272"/>
        <c:crosses val="autoZero"/>
        <c:crossBetween val="between"/>
      </c:valAx>
    </c:plotArea>
    <c:plotVisOnly val="1"/>
    <c:dispBlanksAs val="gap"/>
    <c:showDLblsOverMax val="0"/>
  </c:chart>
  <c:txPr>
    <a:bodyPr/>
    <a:lstStyle/>
    <a:p>
      <a:pPr>
        <a:defRPr sz="1800"/>
      </a:pPr>
      <a:endParaRPr lang="ko-KR"/>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4430677736143796"/>
          <c:y val="0.17090497839677218"/>
          <c:w val="0.75272507600165639"/>
          <c:h val="0.57173115871706337"/>
        </c:manualLayout>
      </c:layout>
      <c:barChart>
        <c:barDir val="bar"/>
        <c:grouping val="percentStacked"/>
        <c:varyColors val="0"/>
        <c:ser>
          <c:idx val="0"/>
          <c:order val="0"/>
          <c:tx>
            <c:strRef>
              <c:f>Sheet1!$B$1</c:f>
              <c:strCache>
                <c:ptCount val="1"/>
                <c:pt idx="0">
                  <c:v>Q1</c:v>
                </c:pt>
              </c:strCache>
            </c:strRef>
          </c:tx>
          <c:invertIfNegative val="0"/>
          <c:dLbls>
            <c:dLbl>
              <c:idx val="0"/>
              <c:tx>
                <c:rich>
                  <a:bodyPr/>
                  <a:lstStyle/>
                  <a:p>
                    <a:pPr>
                      <a:defRPr sz="1600" b="0">
                        <a:solidFill>
                          <a:schemeClr val="tx1"/>
                        </a:solidFill>
                        <a:latin typeface="Arial" panose="020B0604020202020204" pitchFamily="34" charset="0"/>
                        <a:cs typeface="Arial" panose="020B0604020202020204" pitchFamily="34" charset="0"/>
                      </a:defRPr>
                    </a:pPr>
                    <a:r>
                      <a:rPr lang="en-US" altLang="en-US" sz="1600" b="0">
                        <a:solidFill>
                          <a:schemeClr val="tx1"/>
                        </a:solidFill>
                        <a:latin typeface="Arial" panose="020B0604020202020204" pitchFamily="34" charset="0"/>
                        <a:cs typeface="Arial" panose="020B0604020202020204" pitchFamily="34" charset="0"/>
                      </a:rPr>
                      <a:t>64.7</a:t>
                    </a:r>
                    <a:endParaRPr lang="en-US" altLang="en-US" sz="1600" b="1" dirty="0">
                      <a:solidFill>
                        <a:schemeClr val="tx1"/>
                      </a:solidFill>
                      <a:latin typeface="Arial" panose="020B0604020202020204" pitchFamily="34" charset="0"/>
                      <a:cs typeface="Arial" panose="020B0604020202020204" pitchFamily="34" charset="0"/>
                    </a:endParaRPr>
                  </a:p>
                </c:rich>
              </c:tx>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79CD-4AC2-8A46-50C55F30B87F}"/>
                </c:ext>
              </c:extLst>
            </c:dLbl>
            <c:spPr>
              <a:noFill/>
              <a:ln>
                <a:noFill/>
              </a:ln>
              <a:effectLst/>
            </c:spPr>
            <c:txPr>
              <a:bodyPr/>
              <a:lstStyle/>
              <a:p>
                <a:pPr>
                  <a:defRPr sz="1600" b="0">
                    <a:latin typeface="Arial" panose="020B0604020202020204" pitchFamily="34" charset="0"/>
                    <a:cs typeface="Arial" panose="020B0604020202020204" pitchFamily="34" charset="0"/>
                  </a:defRPr>
                </a:pPr>
                <a:endParaRPr lang="ko-K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carb(%)</c:v>
                </c:pt>
              </c:strCache>
            </c:strRef>
          </c:cat>
          <c:val>
            <c:numRef>
              <c:f>Sheet1!$B$2</c:f>
              <c:numCache>
                <c:formatCode>General</c:formatCode>
                <c:ptCount val="1"/>
                <c:pt idx="0">
                  <c:v>12</c:v>
                </c:pt>
              </c:numCache>
            </c:numRef>
          </c:val>
          <c:extLst>
            <c:ext xmlns:c16="http://schemas.microsoft.com/office/drawing/2014/chart" uri="{C3380CC4-5D6E-409C-BE32-E72D297353CC}">
              <c16:uniqueId val="{00000001-79CD-4AC2-8A46-50C55F30B87F}"/>
            </c:ext>
          </c:extLst>
        </c:ser>
        <c:ser>
          <c:idx val="1"/>
          <c:order val="1"/>
          <c:tx>
            <c:strRef>
              <c:f>Sheet1!$C$1</c:f>
              <c:strCache>
                <c:ptCount val="1"/>
                <c:pt idx="0">
                  <c:v>Q2</c:v>
                </c:pt>
              </c:strCache>
            </c:strRef>
          </c:tx>
          <c:invertIfNegative val="0"/>
          <c:dLbls>
            <c:dLbl>
              <c:idx val="0"/>
              <c:tx>
                <c:rich>
                  <a:bodyPr/>
                  <a:lstStyle/>
                  <a:p>
                    <a:r>
                      <a:rPr lang="en-US" altLang="en-US" b="0">
                        <a:latin typeface="Arial" panose="020B0604020202020204" pitchFamily="34" charset="0"/>
                        <a:cs typeface="Arial" panose="020B0604020202020204" pitchFamily="34" charset="0"/>
                      </a:rPr>
                      <a:t>69.8</a:t>
                    </a:r>
                    <a:endParaRPr lang="en-US" altLang="en-US" b="1"/>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79CD-4AC2-8A46-50C55F30B87F}"/>
                </c:ext>
              </c:extLst>
            </c:dLbl>
            <c:spPr>
              <a:noFill/>
              <a:ln>
                <a:noFill/>
              </a:ln>
              <a:effectLst/>
            </c:spPr>
            <c:txPr>
              <a:bodyPr/>
              <a:lstStyle/>
              <a:p>
                <a:pPr>
                  <a:defRPr sz="1600" b="0">
                    <a:latin typeface="Arial" panose="020B0604020202020204" pitchFamily="34" charset="0"/>
                    <a:cs typeface="Arial" panose="020B0604020202020204" pitchFamily="34" charset="0"/>
                  </a:defRPr>
                </a:pPr>
                <a:endParaRPr lang="ko-K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carb(%)</c:v>
                </c:pt>
              </c:strCache>
            </c:strRef>
          </c:cat>
          <c:val>
            <c:numRef>
              <c:f>Sheet1!$C$2</c:f>
              <c:numCache>
                <c:formatCode>General</c:formatCode>
                <c:ptCount val="1"/>
                <c:pt idx="0">
                  <c:v>8</c:v>
                </c:pt>
              </c:numCache>
            </c:numRef>
          </c:val>
          <c:extLst>
            <c:ext xmlns:c16="http://schemas.microsoft.com/office/drawing/2014/chart" uri="{C3380CC4-5D6E-409C-BE32-E72D297353CC}">
              <c16:uniqueId val="{00000003-79CD-4AC2-8A46-50C55F30B87F}"/>
            </c:ext>
          </c:extLst>
        </c:ser>
        <c:ser>
          <c:idx val="2"/>
          <c:order val="2"/>
          <c:tx>
            <c:strRef>
              <c:f>Sheet1!$D$1</c:f>
              <c:strCache>
                <c:ptCount val="1"/>
                <c:pt idx="0">
                  <c:v>Q3</c:v>
                </c:pt>
              </c:strCache>
            </c:strRef>
          </c:tx>
          <c:invertIfNegative val="0"/>
          <c:dLbls>
            <c:dLbl>
              <c:idx val="0"/>
              <c:tx>
                <c:rich>
                  <a:bodyPr/>
                  <a:lstStyle/>
                  <a:p>
                    <a:pPr>
                      <a:defRPr sz="1600" b="0">
                        <a:latin typeface="Arial" panose="020B0604020202020204" pitchFamily="34" charset="0"/>
                        <a:cs typeface="Arial" panose="020B0604020202020204" pitchFamily="34" charset="0"/>
                      </a:defRPr>
                    </a:pPr>
                    <a:r>
                      <a:rPr lang="en-US" altLang="en-US" sz="1600" b="0">
                        <a:latin typeface="Arial" panose="020B0604020202020204" pitchFamily="34" charset="0"/>
                        <a:cs typeface="Arial" panose="020B0604020202020204" pitchFamily="34" charset="0"/>
                      </a:rPr>
                      <a:t>73.7</a:t>
                    </a:r>
                    <a:endParaRPr lang="en-US" altLang="en-US" sz="1600" b="1">
                      <a:latin typeface="Arial" panose="020B0604020202020204" pitchFamily="34" charset="0"/>
                      <a:cs typeface="Arial" panose="020B0604020202020204" pitchFamily="34" charset="0"/>
                    </a:endParaRPr>
                  </a:p>
                </c:rich>
              </c:tx>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79CD-4AC2-8A46-50C55F30B87F}"/>
                </c:ext>
              </c:extLst>
            </c:dLbl>
            <c:spPr>
              <a:noFill/>
              <a:ln>
                <a:noFill/>
              </a:ln>
              <a:effectLst/>
            </c:spPr>
            <c:txPr>
              <a:bodyPr/>
              <a:lstStyle/>
              <a:p>
                <a:pPr>
                  <a:defRPr sz="1600" b="0"/>
                </a:pPr>
                <a:endParaRPr lang="ko-K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carb(%)</c:v>
                </c:pt>
              </c:strCache>
            </c:strRef>
          </c:cat>
          <c:val>
            <c:numRef>
              <c:f>Sheet1!$D$2</c:f>
              <c:numCache>
                <c:formatCode>General</c:formatCode>
                <c:ptCount val="1"/>
                <c:pt idx="0">
                  <c:v>8</c:v>
                </c:pt>
              </c:numCache>
            </c:numRef>
          </c:val>
          <c:extLst>
            <c:ext xmlns:c16="http://schemas.microsoft.com/office/drawing/2014/chart" uri="{C3380CC4-5D6E-409C-BE32-E72D297353CC}">
              <c16:uniqueId val="{00000005-79CD-4AC2-8A46-50C55F30B87F}"/>
            </c:ext>
          </c:extLst>
        </c:ser>
        <c:ser>
          <c:idx val="3"/>
          <c:order val="3"/>
          <c:tx>
            <c:strRef>
              <c:f>Sheet1!$E$1</c:f>
              <c:strCache>
                <c:ptCount val="1"/>
                <c:pt idx="0">
                  <c:v>Q4</c:v>
                </c:pt>
              </c:strCache>
            </c:strRef>
          </c:tx>
          <c:invertIfNegative val="0"/>
          <c:dLbls>
            <c:dLbl>
              <c:idx val="0"/>
              <c:tx>
                <c:rich>
                  <a:bodyPr/>
                  <a:lstStyle/>
                  <a:p>
                    <a:pPr>
                      <a:defRPr sz="1600" b="0">
                        <a:latin typeface="Arial" panose="020B0604020202020204" pitchFamily="34" charset="0"/>
                        <a:cs typeface="Arial" panose="020B0604020202020204" pitchFamily="34" charset="0"/>
                      </a:defRPr>
                    </a:pPr>
                    <a:r>
                      <a:rPr lang="en-US" altLang="en-US" sz="1600" b="0">
                        <a:latin typeface="Arial" panose="020B0604020202020204" pitchFamily="34" charset="0"/>
                        <a:cs typeface="Arial" panose="020B0604020202020204" pitchFamily="34" charset="0"/>
                      </a:rPr>
                      <a:t>78.0</a:t>
                    </a:r>
                    <a:endParaRPr lang="en-US" altLang="en-US" sz="1600" b="1">
                      <a:latin typeface="Arial" panose="020B0604020202020204" pitchFamily="34" charset="0"/>
                      <a:cs typeface="Arial" panose="020B0604020202020204" pitchFamily="34" charset="0"/>
                    </a:endParaRPr>
                  </a:p>
                </c:rich>
              </c:tx>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79CD-4AC2-8A46-50C55F30B87F}"/>
                </c:ext>
              </c:extLst>
            </c:dLbl>
            <c:spPr>
              <a:noFill/>
              <a:ln>
                <a:noFill/>
              </a:ln>
              <a:effectLst/>
            </c:spPr>
            <c:txPr>
              <a:bodyPr/>
              <a:lstStyle/>
              <a:p>
                <a:pPr>
                  <a:defRPr sz="1600" b="0"/>
                </a:pPr>
                <a:endParaRPr lang="ko-K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carb(%)</c:v>
                </c:pt>
              </c:strCache>
            </c:strRef>
          </c:cat>
          <c:val>
            <c:numRef>
              <c:f>Sheet1!$E$2</c:f>
              <c:numCache>
                <c:formatCode>General</c:formatCode>
                <c:ptCount val="1"/>
                <c:pt idx="0">
                  <c:v>12</c:v>
                </c:pt>
              </c:numCache>
            </c:numRef>
          </c:val>
          <c:extLst>
            <c:ext xmlns:c16="http://schemas.microsoft.com/office/drawing/2014/chart" uri="{C3380CC4-5D6E-409C-BE32-E72D297353CC}">
              <c16:uniqueId val="{00000007-79CD-4AC2-8A46-50C55F30B87F}"/>
            </c:ext>
          </c:extLst>
        </c:ser>
        <c:dLbls>
          <c:showLegendKey val="0"/>
          <c:showVal val="1"/>
          <c:showCatName val="0"/>
          <c:showSerName val="0"/>
          <c:showPercent val="0"/>
          <c:showBubbleSize val="0"/>
        </c:dLbls>
        <c:gapWidth val="95"/>
        <c:overlap val="100"/>
        <c:axId val="64049152"/>
        <c:axId val="64050688"/>
      </c:barChart>
      <c:catAx>
        <c:axId val="64049152"/>
        <c:scaling>
          <c:orientation val="minMax"/>
        </c:scaling>
        <c:delete val="0"/>
        <c:axPos val="l"/>
        <c:numFmt formatCode="General" sourceLinked="0"/>
        <c:majorTickMark val="none"/>
        <c:minorTickMark val="none"/>
        <c:tickLblPos val="nextTo"/>
        <c:txPr>
          <a:bodyPr/>
          <a:lstStyle/>
          <a:p>
            <a:pPr>
              <a:defRPr>
                <a:latin typeface="Arial" panose="020B0604020202020204" pitchFamily="34" charset="0"/>
                <a:cs typeface="Arial" panose="020B0604020202020204" pitchFamily="34" charset="0"/>
              </a:defRPr>
            </a:pPr>
            <a:endParaRPr lang="ko-KR"/>
          </a:p>
        </c:txPr>
        <c:crossAx val="64050688"/>
        <c:crosses val="autoZero"/>
        <c:auto val="1"/>
        <c:lblAlgn val="ctr"/>
        <c:lblOffset val="100"/>
        <c:noMultiLvlLbl val="0"/>
      </c:catAx>
      <c:valAx>
        <c:axId val="64050688"/>
        <c:scaling>
          <c:orientation val="minMax"/>
        </c:scaling>
        <c:delete val="1"/>
        <c:axPos val="b"/>
        <c:numFmt formatCode="0%" sourceLinked="1"/>
        <c:majorTickMark val="out"/>
        <c:minorTickMark val="none"/>
        <c:tickLblPos val="nextTo"/>
        <c:crossAx val="64049152"/>
        <c:crosses val="autoZero"/>
        <c:crossBetween val="between"/>
      </c:valAx>
    </c:plotArea>
    <c:plotVisOnly val="1"/>
    <c:dispBlanksAs val="gap"/>
    <c:showDLblsOverMax val="0"/>
  </c:chart>
  <c:txPr>
    <a:bodyPr/>
    <a:lstStyle/>
    <a:p>
      <a:pPr>
        <a:defRPr sz="1800"/>
      </a:pPr>
      <a:endParaRPr lang="ko-K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19775201745260629"/>
          <c:y val="0.17090497839677218"/>
          <c:w val="0.75806960001077317"/>
          <c:h val="0.57173115871706337"/>
        </c:manualLayout>
      </c:layout>
      <c:barChart>
        <c:barDir val="bar"/>
        <c:grouping val="percentStacked"/>
        <c:varyColors val="0"/>
        <c:ser>
          <c:idx val="0"/>
          <c:order val="0"/>
          <c:tx>
            <c:strRef>
              <c:f>Sheet1!$B$1</c:f>
              <c:strCache>
                <c:ptCount val="1"/>
                <c:pt idx="0">
                  <c:v>Q1</c:v>
                </c:pt>
              </c:strCache>
            </c:strRef>
          </c:tx>
          <c:invertIfNegative val="0"/>
          <c:dLbls>
            <c:dLbl>
              <c:idx val="0"/>
              <c:tx>
                <c:rich>
                  <a:bodyPr/>
                  <a:lstStyle/>
                  <a:p>
                    <a:r>
                      <a:rPr lang="en-US" sz="1600" dirty="0">
                        <a:latin typeface="Arial" panose="020B0604020202020204" pitchFamily="34" charset="0"/>
                        <a:cs typeface="Arial" panose="020B0604020202020204" pitchFamily="34" charset="0"/>
                      </a:rPr>
                      <a:t>66.3</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E4BE-4D16-B095-D5D1478C6C32}"/>
                </c:ext>
              </c:extLst>
            </c:dLbl>
            <c:spPr>
              <a:noFill/>
              <a:ln>
                <a:noFill/>
              </a:ln>
              <a:effectLst/>
            </c:spPr>
            <c:txPr>
              <a:bodyPr/>
              <a:lstStyle/>
              <a:p>
                <a:pPr>
                  <a:defRPr sz="1600">
                    <a:latin typeface="Arial" panose="020B0604020202020204" pitchFamily="34" charset="0"/>
                    <a:cs typeface="Arial" panose="020B0604020202020204" pitchFamily="34" charset="0"/>
                  </a:defRPr>
                </a:pPr>
                <a:endParaRPr lang="ko-K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carb (%)</c:v>
                </c:pt>
              </c:strCache>
            </c:strRef>
          </c:cat>
          <c:val>
            <c:numRef>
              <c:f>Sheet1!$B$2</c:f>
              <c:numCache>
                <c:formatCode>General</c:formatCode>
                <c:ptCount val="1"/>
                <c:pt idx="0">
                  <c:v>12</c:v>
                </c:pt>
              </c:numCache>
            </c:numRef>
          </c:val>
          <c:extLst>
            <c:ext xmlns:c16="http://schemas.microsoft.com/office/drawing/2014/chart" uri="{C3380CC4-5D6E-409C-BE32-E72D297353CC}">
              <c16:uniqueId val="{00000001-E4BE-4D16-B095-D5D1478C6C32}"/>
            </c:ext>
          </c:extLst>
        </c:ser>
        <c:ser>
          <c:idx val="1"/>
          <c:order val="1"/>
          <c:tx>
            <c:strRef>
              <c:f>Sheet1!$C$1</c:f>
              <c:strCache>
                <c:ptCount val="1"/>
                <c:pt idx="0">
                  <c:v>Q2</c:v>
                </c:pt>
              </c:strCache>
            </c:strRef>
          </c:tx>
          <c:invertIfNegative val="0"/>
          <c:dLbls>
            <c:dLbl>
              <c:idx val="0"/>
              <c:tx>
                <c:rich>
                  <a:bodyPr/>
                  <a:lstStyle/>
                  <a:p>
                    <a:pPr>
                      <a:defRPr sz="1600" b="0"/>
                    </a:pPr>
                    <a:r>
                      <a:rPr lang="en-US" altLang="en-US" sz="1600" b="0" dirty="0">
                        <a:latin typeface="Arial" panose="020B0604020202020204" pitchFamily="34" charset="0"/>
                        <a:cs typeface="Arial" panose="020B0604020202020204" pitchFamily="34" charset="0"/>
                      </a:rPr>
                      <a:t>71.8</a:t>
                    </a:r>
                    <a:endParaRPr lang="en-US" altLang="en-US" sz="1600" b="0" dirty="0"/>
                  </a:p>
                </c:rich>
              </c:tx>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E4BE-4D16-B095-D5D1478C6C3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carb (%)</c:v>
                </c:pt>
              </c:strCache>
            </c:strRef>
          </c:cat>
          <c:val>
            <c:numRef>
              <c:f>Sheet1!$C$2</c:f>
              <c:numCache>
                <c:formatCode>General</c:formatCode>
                <c:ptCount val="1"/>
                <c:pt idx="0">
                  <c:v>8</c:v>
                </c:pt>
              </c:numCache>
            </c:numRef>
          </c:val>
          <c:extLst>
            <c:ext xmlns:c16="http://schemas.microsoft.com/office/drawing/2014/chart" uri="{C3380CC4-5D6E-409C-BE32-E72D297353CC}">
              <c16:uniqueId val="{00000003-E4BE-4D16-B095-D5D1478C6C32}"/>
            </c:ext>
          </c:extLst>
        </c:ser>
        <c:ser>
          <c:idx val="2"/>
          <c:order val="2"/>
          <c:tx>
            <c:strRef>
              <c:f>Sheet1!$D$1</c:f>
              <c:strCache>
                <c:ptCount val="1"/>
                <c:pt idx="0">
                  <c:v>Q3</c:v>
                </c:pt>
              </c:strCache>
            </c:strRef>
          </c:tx>
          <c:invertIfNegative val="0"/>
          <c:dLbls>
            <c:dLbl>
              <c:idx val="0"/>
              <c:tx>
                <c:rich>
                  <a:bodyPr/>
                  <a:lstStyle/>
                  <a:p>
                    <a:r>
                      <a:rPr lang="en-US" sz="1600" dirty="0">
                        <a:latin typeface="Arial" panose="020B0604020202020204" pitchFamily="34" charset="0"/>
                        <a:cs typeface="Arial" panose="020B0604020202020204" pitchFamily="34" charset="0"/>
                      </a:rPr>
                      <a:t>75.6</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E4BE-4D16-B095-D5D1478C6C32}"/>
                </c:ext>
              </c:extLst>
            </c:dLbl>
            <c:spPr>
              <a:noFill/>
              <a:ln>
                <a:noFill/>
              </a:ln>
              <a:effectLst/>
            </c:spPr>
            <c:txPr>
              <a:bodyPr/>
              <a:lstStyle/>
              <a:p>
                <a:pPr>
                  <a:defRPr sz="1600">
                    <a:latin typeface="Arial" panose="020B0604020202020204" pitchFamily="34" charset="0"/>
                    <a:cs typeface="Arial" panose="020B0604020202020204" pitchFamily="34" charset="0"/>
                  </a:defRPr>
                </a:pPr>
                <a:endParaRPr lang="ko-K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carb (%)</c:v>
                </c:pt>
              </c:strCache>
            </c:strRef>
          </c:cat>
          <c:val>
            <c:numRef>
              <c:f>Sheet1!$D$2</c:f>
              <c:numCache>
                <c:formatCode>General</c:formatCode>
                <c:ptCount val="1"/>
                <c:pt idx="0">
                  <c:v>8</c:v>
                </c:pt>
              </c:numCache>
            </c:numRef>
          </c:val>
          <c:extLst>
            <c:ext xmlns:c16="http://schemas.microsoft.com/office/drawing/2014/chart" uri="{C3380CC4-5D6E-409C-BE32-E72D297353CC}">
              <c16:uniqueId val="{00000005-E4BE-4D16-B095-D5D1478C6C32}"/>
            </c:ext>
          </c:extLst>
        </c:ser>
        <c:ser>
          <c:idx val="3"/>
          <c:order val="3"/>
          <c:tx>
            <c:strRef>
              <c:f>Sheet1!$E$1</c:f>
              <c:strCache>
                <c:ptCount val="1"/>
                <c:pt idx="0">
                  <c:v>Q4</c:v>
                </c:pt>
              </c:strCache>
            </c:strRef>
          </c:tx>
          <c:invertIfNegative val="0"/>
          <c:dLbls>
            <c:dLbl>
              <c:idx val="0"/>
              <c:tx>
                <c:rich>
                  <a:bodyPr/>
                  <a:lstStyle/>
                  <a:p>
                    <a:r>
                      <a:rPr lang="en-US" sz="1600" dirty="0">
                        <a:latin typeface="Arial" panose="020B0604020202020204" pitchFamily="34" charset="0"/>
                        <a:cs typeface="Arial" panose="020B0604020202020204" pitchFamily="34" charset="0"/>
                      </a:rPr>
                      <a:t>80.4</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E4BE-4D16-B095-D5D1478C6C32}"/>
                </c:ext>
              </c:extLst>
            </c:dLbl>
            <c:spPr>
              <a:noFill/>
              <a:ln>
                <a:noFill/>
              </a:ln>
              <a:effectLst/>
            </c:spPr>
            <c:txPr>
              <a:bodyPr/>
              <a:lstStyle/>
              <a:p>
                <a:pPr>
                  <a:defRPr sz="1600">
                    <a:latin typeface="Arial" panose="020B0604020202020204" pitchFamily="34" charset="0"/>
                    <a:cs typeface="Arial" panose="020B0604020202020204" pitchFamily="34" charset="0"/>
                  </a:defRPr>
                </a:pPr>
                <a:endParaRPr lang="ko-K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carb (%)</c:v>
                </c:pt>
              </c:strCache>
            </c:strRef>
          </c:cat>
          <c:val>
            <c:numRef>
              <c:f>Sheet1!$E$2</c:f>
              <c:numCache>
                <c:formatCode>General</c:formatCode>
                <c:ptCount val="1"/>
                <c:pt idx="0">
                  <c:v>12</c:v>
                </c:pt>
              </c:numCache>
            </c:numRef>
          </c:val>
          <c:extLst>
            <c:ext xmlns:c16="http://schemas.microsoft.com/office/drawing/2014/chart" uri="{C3380CC4-5D6E-409C-BE32-E72D297353CC}">
              <c16:uniqueId val="{00000007-E4BE-4D16-B095-D5D1478C6C32}"/>
            </c:ext>
          </c:extLst>
        </c:ser>
        <c:dLbls>
          <c:showLegendKey val="0"/>
          <c:showVal val="1"/>
          <c:showCatName val="0"/>
          <c:showSerName val="0"/>
          <c:showPercent val="0"/>
          <c:showBubbleSize val="0"/>
        </c:dLbls>
        <c:gapWidth val="95"/>
        <c:overlap val="100"/>
        <c:axId val="111875200"/>
        <c:axId val="111876736"/>
      </c:barChart>
      <c:catAx>
        <c:axId val="111875200"/>
        <c:scaling>
          <c:orientation val="minMax"/>
        </c:scaling>
        <c:delete val="0"/>
        <c:axPos val="l"/>
        <c:numFmt formatCode="General" sourceLinked="0"/>
        <c:majorTickMark val="none"/>
        <c:minorTickMark val="none"/>
        <c:tickLblPos val="nextTo"/>
        <c:txPr>
          <a:bodyPr/>
          <a:lstStyle/>
          <a:p>
            <a:pPr>
              <a:defRPr sz="1600">
                <a:latin typeface="Arial" panose="020B0604020202020204" pitchFamily="34" charset="0"/>
                <a:cs typeface="Arial" panose="020B0604020202020204" pitchFamily="34" charset="0"/>
              </a:defRPr>
            </a:pPr>
            <a:endParaRPr lang="ko-KR"/>
          </a:p>
        </c:txPr>
        <c:crossAx val="111876736"/>
        <c:crosses val="autoZero"/>
        <c:auto val="1"/>
        <c:lblAlgn val="ctr"/>
        <c:lblOffset val="100"/>
        <c:noMultiLvlLbl val="0"/>
      </c:catAx>
      <c:valAx>
        <c:axId val="111876736"/>
        <c:scaling>
          <c:orientation val="minMax"/>
        </c:scaling>
        <c:delete val="1"/>
        <c:axPos val="b"/>
        <c:numFmt formatCode="0%" sourceLinked="1"/>
        <c:majorTickMark val="out"/>
        <c:minorTickMark val="none"/>
        <c:tickLblPos val="nextTo"/>
        <c:crossAx val="111875200"/>
        <c:crosses val="autoZero"/>
        <c:crossBetween val="between"/>
      </c:valAx>
    </c:plotArea>
    <c:plotVisOnly val="1"/>
    <c:dispBlanksAs val="gap"/>
    <c:showDLblsOverMax val="0"/>
  </c:chart>
  <c:txPr>
    <a:bodyPr/>
    <a:lstStyle/>
    <a:p>
      <a:pPr>
        <a:defRPr sz="1800"/>
      </a:pPr>
      <a:endParaRPr lang="ko-K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ltLang="ko-KR" dirty="0"/>
              <a:t>Metabolic</a:t>
            </a:r>
            <a:r>
              <a:rPr lang="en-US" altLang="ko-KR" baseline="0" dirty="0"/>
              <a:t> Syndrome</a:t>
            </a:r>
            <a:endParaRPr lang="ko-KR" altLang="en-US" dirty="0"/>
          </a:p>
        </c:rich>
      </c:tx>
      <c:overlay val="0"/>
    </c:title>
    <c:autoTitleDeleted val="0"/>
    <c:plotArea>
      <c:layout>
        <c:manualLayout>
          <c:layoutTarget val="inner"/>
          <c:xMode val="edge"/>
          <c:yMode val="edge"/>
          <c:x val="0.10948322387557562"/>
          <c:y val="6.880808235965899E-2"/>
          <c:w val="0.85787803812447583"/>
          <c:h val="0.75078681457389296"/>
        </c:manualLayout>
      </c:layout>
      <c:stockChart>
        <c:ser>
          <c:idx val="0"/>
          <c:order val="0"/>
          <c:tx>
            <c:strRef>
              <c:f>Sheet1!$B$1</c:f>
              <c:strCache>
                <c:ptCount val="1"/>
                <c:pt idx="0">
                  <c:v>고가</c:v>
                </c:pt>
              </c:strCache>
            </c:strRef>
          </c:tx>
          <c:spPr>
            <a:ln w="28575">
              <a:no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650F-4BFE-8BC6-995FB5BF9911}"/>
                </c:ext>
              </c:extLst>
            </c:dLbl>
            <c:spPr>
              <a:noFill/>
              <a:ln>
                <a:noFill/>
              </a:ln>
              <a:effectLst/>
            </c:spPr>
            <c:txPr>
              <a:bodyPr wrap="square" lIns="38100" tIns="19050" rIns="38100" bIns="19050" anchor="ctr">
                <a:spAutoFit/>
              </a:bodyPr>
              <a:lstStyle/>
              <a:p>
                <a:pPr>
                  <a:defRPr sz="1200"/>
                </a:pPr>
                <a:endParaRPr lang="ko-K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MCP</c:v>
                </c:pt>
                <c:pt idx="1">
                  <c:v>MCA</c:v>
                </c:pt>
                <c:pt idx="2">
                  <c:v>HCP</c:v>
                </c:pt>
                <c:pt idx="3">
                  <c:v>HCA</c:v>
                </c:pt>
              </c:strCache>
            </c:strRef>
          </c:cat>
          <c:val>
            <c:numRef>
              <c:f>Sheet1!$B$2:$B$5</c:f>
              <c:numCache>
                <c:formatCode>0.00_);[Red]\(0.00\)</c:formatCode>
                <c:ptCount val="4"/>
                <c:pt idx="0">
                  <c:v>1</c:v>
                </c:pt>
                <c:pt idx="1">
                  <c:v>2.2200000000000002</c:v>
                </c:pt>
                <c:pt idx="2">
                  <c:v>2.59</c:v>
                </c:pt>
                <c:pt idx="3">
                  <c:v>4.1500000000000004</c:v>
                </c:pt>
              </c:numCache>
            </c:numRef>
          </c:val>
          <c:smooth val="0"/>
          <c:extLst>
            <c:ext xmlns:c16="http://schemas.microsoft.com/office/drawing/2014/chart" uri="{C3380CC4-5D6E-409C-BE32-E72D297353CC}">
              <c16:uniqueId val="{00000001-650F-4BFE-8BC6-995FB5BF9911}"/>
            </c:ext>
          </c:extLst>
        </c:ser>
        <c:ser>
          <c:idx val="1"/>
          <c:order val="1"/>
          <c:tx>
            <c:strRef>
              <c:f>Sheet1!$C$1</c:f>
              <c:strCache>
                <c:ptCount val="1"/>
                <c:pt idx="0">
                  <c:v>저가</c:v>
                </c:pt>
              </c:strCache>
            </c:strRef>
          </c:tx>
          <c:spPr>
            <a:ln w="28575">
              <a:no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2-650F-4BFE-8BC6-995FB5BF9911}"/>
                </c:ext>
              </c:extLst>
            </c:dLbl>
            <c:spPr>
              <a:noFill/>
              <a:ln>
                <a:noFill/>
              </a:ln>
              <a:effectLst/>
            </c:spPr>
            <c:txPr>
              <a:bodyPr wrap="square" lIns="38100" tIns="19050" rIns="38100" bIns="19050" anchor="ctr">
                <a:spAutoFit/>
              </a:bodyPr>
              <a:lstStyle/>
              <a:p>
                <a:pPr>
                  <a:defRPr sz="1200"/>
                </a:pPr>
                <a:endParaRPr lang="ko-K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MCP</c:v>
                </c:pt>
                <c:pt idx="1">
                  <c:v>MCA</c:v>
                </c:pt>
                <c:pt idx="2">
                  <c:v>HCP</c:v>
                </c:pt>
                <c:pt idx="3">
                  <c:v>HCA</c:v>
                </c:pt>
              </c:strCache>
            </c:strRef>
          </c:cat>
          <c:val>
            <c:numRef>
              <c:f>Sheet1!$C$2:$C$5</c:f>
              <c:numCache>
                <c:formatCode>0.00_);[Red]\(0.00\)</c:formatCode>
                <c:ptCount val="4"/>
                <c:pt idx="0">
                  <c:v>1</c:v>
                </c:pt>
                <c:pt idx="1">
                  <c:v>1.02</c:v>
                </c:pt>
                <c:pt idx="2">
                  <c:v>1.1599999999999999</c:v>
                </c:pt>
                <c:pt idx="3">
                  <c:v>1.41</c:v>
                </c:pt>
              </c:numCache>
            </c:numRef>
          </c:val>
          <c:smooth val="0"/>
          <c:extLst>
            <c:ext xmlns:c16="http://schemas.microsoft.com/office/drawing/2014/chart" uri="{C3380CC4-5D6E-409C-BE32-E72D297353CC}">
              <c16:uniqueId val="{00000003-650F-4BFE-8BC6-995FB5BF9911}"/>
            </c:ext>
          </c:extLst>
        </c:ser>
        <c:ser>
          <c:idx val="2"/>
          <c:order val="2"/>
          <c:tx>
            <c:strRef>
              <c:f>Sheet1!$D$1</c:f>
              <c:strCache>
                <c:ptCount val="1"/>
                <c:pt idx="0">
                  <c:v>종가</c:v>
                </c:pt>
              </c:strCache>
            </c:strRef>
          </c:tx>
          <c:spPr>
            <a:ln w="28575">
              <a:noFill/>
            </a:ln>
          </c:spPr>
          <c:marker>
            <c:symbol val="square"/>
            <c:size val="10"/>
            <c:spPr>
              <a:solidFill>
                <a:schemeClr val="tx2">
                  <a:lumMod val="60000"/>
                  <a:lumOff val="40000"/>
                </a:schemeClr>
              </a:solidFill>
              <a:ln>
                <a:noFill/>
              </a:ln>
            </c:spPr>
          </c:marker>
          <c:dLbls>
            <c:numFmt formatCode="#,##0.00_);[Red]\(#,##0.00\)" sourceLinked="0"/>
            <c:spPr>
              <a:noFill/>
              <a:ln>
                <a:noFill/>
              </a:ln>
              <a:effectLst/>
            </c:spPr>
            <c:txPr>
              <a:bodyPr/>
              <a:lstStyle/>
              <a:p>
                <a:pPr>
                  <a:defRPr sz="1200" b="1"/>
                </a:pPr>
                <a:endParaRPr lang="ko-K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MCP</c:v>
                </c:pt>
                <c:pt idx="1">
                  <c:v>MCA</c:v>
                </c:pt>
                <c:pt idx="2">
                  <c:v>HCP</c:v>
                </c:pt>
                <c:pt idx="3">
                  <c:v>HCA</c:v>
                </c:pt>
              </c:strCache>
            </c:strRef>
          </c:cat>
          <c:val>
            <c:numRef>
              <c:f>Sheet1!$D$2:$D$5</c:f>
              <c:numCache>
                <c:formatCode>0.00_);[Red]\(0.00\)</c:formatCode>
                <c:ptCount val="4"/>
                <c:pt idx="0">
                  <c:v>1</c:v>
                </c:pt>
                <c:pt idx="1">
                  <c:v>1.51</c:v>
                </c:pt>
                <c:pt idx="2">
                  <c:v>1.73</c:v>
                </c:pt>
                <c:pt idx="3">
                  <c:v>2.42</c:v>
                </c:pt>
              </c:numCache>
            </c:numRef>
          </c:val>
          <c:smooth val="0"/>
          <c:extLst>
            <c:ext xmlns:c16="http://schemas.microsoft.com/office/drawing/2014/chart" uri="{C3380CC4-5D6E-409C-BE32-E72D297353CC}">
              <c16:uniqueId val="{00000004-650F-4BFE-8BC6-995FB5BF9911}"/>
            </c:ext>
          </c:extLst>
        </c:ser>
        <c:dLbls>
          <c:showLegendKey val="0"/>
          <c:showVal val="1"/>
          <c:showCatName val="0"/>
          <c:showSerName val="0"/>
          <c:showPercent val="0"/>
          <c:showBubbleSize val="0"/>
        </c:dLbls>
        <c:hiLowLines>
          <c:spPr>
            <a:ln w="9525" cap="flat">
              <a:headEnd type="none" w="sm" len="med"/>
              <a:tailEnd type="none" w="lg" len="lg"/>
            </a:ln>
          </c:spPr>
        </c:hiLowLines>
        <c:axId val="54045696"/>
        <c:axId val="54051584"/>
      </c:stockChart>
      <c:catAx>
        <c:axId val="54045696"/>
        <c:scaling>
          <c:orientation val="minMax"/>
        </c:scaling>
        <c:delete val="0"/>
        <c:axPos val="b"/>
        <c:numFmt formatCode="General" sourceLinked="1"/>
        <c:majorTickMark val="none"/>
        <c:minorTickMark val="none"/>
        <c:tickLblPos val="nextTo"/>
        <c:txPr>
          <a:bodyPr/>
          <a:lstStyle/>
          <a:p>
            <a:pPr>
              <a:defRPr sz="1400" b="1">
                <a:latin typeface="+mn-lt"/>
                <a:cs typeface="Arial" panose="020B0604020202020204" pitchFamily="34" charset="0"/>
              </a:defRPr>
            </a:pPr>
            <a:endParaRPr lang="ko-KR"/>
          </a:p>
        </c:txPr>
        <c:crossAx val="54051584"/>
        <c:crosses val="autoZero"/>
        <c:auto val="1"/>
        <c:lblAlgn val="ctr"/>
        <c:lblOffset val="100"/>
        <c:noMultiLvlLbl val="0"/>
      </c:catAx>
      <c:valAx>
        <c:axId val="54051584"/>
        <c:scaling>
          <c:orientation val="minMax"/>
          <c:max val="5"/>
          <c:min val="0"/>
        </c:scaling>
        <c:delete val="0"/>
        <c:axPos val="l"/>
        <c:numFmt formatCode="#,##0.0_);[Red]\(#,##0.0\)" sourceLinked="0"/>
        <c:majorTickMark val="none"/>
        <c:minorTickMark val="none"/>
        <c:tickLblPos val="nextTo"/>
        <c:txPr>
          <a:bodyPr/>
          <a:lstStyle/>
          <a:p>
            <a:pPr>
              <a:defRPr sz="1400"/>
            </a:pPr>
            <a:endParaRPr lang="ko-KR"/>
          </a:p>
        </c:txPr>
        <c:crossAx val="54045696"/>
        <c:crosses val="autoZero"/>
        <c:crossBetween val="between"/>
        <c:majorUnit val="1"/>
        <c:minorUnit val="0.5"/>
      </c:valAx>
    </c:plotArea>
    <c:plotVisOnly val="1"/>
    <c:dispBlanksAs val="gap"/>
    <c:showDLblsOverMax val="0"/>
  </c:chart>
  <c:txPr>
    <a:bodyPr/>
    <a:lstStyle/>
    <a:p>
      <a:pPr>
        <a:defRPr sz="1800"/>
      </a:pPr>
      <a:endParaRPr lang="ko-K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Proportion</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2410-4F8D-B3C5-A693E4D00E0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4-C4D3-4482-ABAE-D74C1592681C}"/>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C4D3-4482-ABAE-D74C1592681C}"/>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2410-4F8D-B3C5-A693E4D00E0B}"/>
              </c:ext>
            </c:extLst>
          </c:dPt>
          <c:dLbls>
            <c:dLbl>
              <c:idx val="1"/>
              <c:layout>
                <c:manualLayout>
                  <c:x val="-0.18911980945771192"/>
                  <c:y val="-6.1315245642450068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C4D3-4482-ABAE-D74C1592681C}"/>
                </c:ext>
              </c:extLst>
            </c:dLbl>
            <c:dLbl>
              <c:idx val="2"/>
              <c:layout>
                <c:manualLayout>
                  <c:x val="0.23619114565878993"/>
                  <c:y val="-0.2550229317752171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4D3-4482-ABAE-D74C1592681C}"/>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ko-KR"/>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MCP</c:v>
                </c:pt>
                <c:pt idx="1">
                  <c:v>MCA</c:v>
                </c:pt>
                <c:pt idx="2">
                  <c:v>HCP</c:v>
                </c:pt>
                <c:pt idx="3">
                  <c:v>HCA</c:v>
                </c:pt>
              </c:strCache>
            </c:strRef>
          </c:cat>
          <c:val>
            <c:numRef>
              <c:f>Sheet1!$B$2:$B$5</c:f>
              <c:numCache>
                <c:formatCode>General</c:formatCode>
                <c:ptCount val="4"/>
                <c:pt idx="0">
                  <c:v>12.3</c:v>
                </c:pt>
                <c:pt idx="1">
                  <c:v>27.7</c:v>
                </c:pt>
                <c:pt idx="2">
                  <c:v>53.8</c:v>
                </c:pt>
                <c:pt idx="3">
                  <c:v>6.2</c:v>
                </c:pt>
              </c:numCache>
            </c:numRef>
          </c:val>
          <c:extLst>
            <c:ext xmlns:c16="http://schemas.microsoft.com/office/drawing/2014/chart" uri="{C3380CC4-5D6E-409C-BE32-E72D297353CC}">
              <c16:uniqueId val="{00000000-C4D3-4482-ABAE-D74C1592681C}"/>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ko-K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0.27288</cdr:x>
      <cdr:y>0.04103</cdr:y>
    </cdr:from>
    <cdr:to>
      <cdr:x>0.96265</cdr:x>
      <cdr:y>0.18234</cdr:y>
    </cdr:to>
    <cdr:sp macro="" textlink="">
      <cdr:nvSpPr>
        <cdr:cNvPr id="3" name="TextBox 13"/>
        <cdr:cNvSpPr txBox="1"/>
      </cdr:nvSpPr>
      <cdr:spPr>
        <a:xfrm xmlns:a="http://schemas.openxmlformats.org/drawingml/2006/main">
          <a:off x="1167987" y="98296"/>
          <a:ext cx="2952346"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xmlns:a="http://schemas.openxmlformats.org/drawingml/2006/main">
          <a:pPr algn="l"/>
          <a:r>
            <a:rPr lang="en-US" altLang="ko-KR" sz="1600" b="1" dirty="0">
              <a:latin typeface="Arial" panose="020B0604020202020204" pitchFamily="34" charset="0"/>
              <a:cs typeface="Arial" panose="020B0604020202020204" pitchFamily="34" charset="0"/>
            </a:rPr>
            <a:t>P for trend= 0.03</a:t>
          </a:r>
          <a:endParaRPr lang="ko-KR" altLang="en-US" sz="1600" b="1" dirty="0">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F312B91A-B71F-0BEC-5625-D4DC69327C89}"/>
              </a:ext>
            </a:extLst>
          </p:cNvPr>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ko-KR" altLang="en-US"/>
          </a:p>
        </p:txBody>
      </p:sp>
      <p:sp>
        <p:nvSpPr>
          <p:cNvPr id="3" name="날짜 개체 틀 2">
            <a:extLst>
              <a:ext uri="{FF2B5EF4-FFF2-40B4-BE49-F238E27FC236}">
                <a16:creationId xmlns:a16="http://schemas.microsoft.com/office/drawing/2014/main" id="{51BDA2B9-36C7-C228-9B7B-FC35F909B758}"/>
              </a:ext>
            </a:extLst>
          </p:cNvPr>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4EBF52C1-712E-4100-9302-C47152FC1D26}" type="datetimeFigureOut">
              <a:rPr lang="ko-KR" altLang="en-US" smtClean="0"/>
              <a:t>2024-10-25</a:t>
            </a:fld>
            <a:endParaRPr lang="ko-KR" altLang="en-US"/>
          </a:p>
        </p:txBody>
      </p:sp>
      <p:sp>
        <p:nvSpPr>
          <p:cNvPr id="4" name="바닥글 개체 틀 3">
            <a:extLst>
              <a:ext uri="{FF2B5EF4-FFF2-40B4-BE49-F238E27FC236}">
                <a16:creationId xmlns:a16="http://schemas.microsoft.com/office/drawing/2014/main" id="{3F498A77-4EF0-106B-7445-7CFF041217E7}"/>
              </a:ext>
            </a:extLst>
          </p:cNvPr>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a:extLst>
              <a:ext uri="{FF2B5EF4-FFF2-40B4-BE49-F238E27FC236}">
                <a16:creationId xmlns:a16="http://schemas.microsoft.com/office/drawing/2014/main" id="{377BF4E8-7300-A117-B15B-D1EFDA97CCB0}"/>
              </a:ext>
            </a:extLst>
          </p:cNvPr>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5D2B4C85-5481-413E-B873-95D2E5E4563C}" type="slidenum">
              <a:rPr lang="ko-KR" altLang="en-US" smtClean="0"/>
              <a:t>‹#›</a:t>
            </a:fld>
            <a:endParaRPr lang="ko-KR" altLang="en-US"/>
          </a:p>
        </p:txBody>
      </p:sp>
    </p:spTree>
    <p:extLst>
      <p:ext uri="{BB962C8B-B14F-4D97-AF65-F5344CB8AC3E}">
        <p14:creationId xmlns:p14="http://schemas.microsoft.com/office/powerpoint/2010/main" val="7742241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ko-KR" altLang="en-US" dirty="0"/>
          </a:p>
        </p:txBody>
      </p:sp>
      <p:sp>
        <p:nvSpPr>
          <p:cNvPr id="3" name="날짜 개체 틀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28DC6B76-F6D5-43DE-B3FB-00B82248C913}" type="datetimeFigureOut">
              <a:rPr lang="ko-KR" altLang="en-US" smtClean="0"/>
              <a:t>2024-10-25</a:t>
            </a:fld>
            <a:endParaRPr lang="ko-KR" altLang="en-US"/>
          </a:p>
        </p:txBody>
      </p:sp>
      <p:sp>
        <p:nvSpPr>
          <p:cNvPr id="4" name="슬라이드 이미지 개체 틀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ko-KR" altLang="en-US" dirty="0"/>
              <a:t>마스터 텍스트 스타일을 편집하려면 클릭</a:t>
            </a:r>
          </a:p>
          <a:p>
            <a:pPr lvl="1"/>
            <a:r>
              <a:rPr lang="ko-KR" altLang="en-US" dirty="0"/>
              <a:t>두 번째 수준</a:t>
            </a:r>
          </a:p>
          <a:p>
            <a:pPr lvl="2"/>
            <a:r>
              <a:rPr lang="ko-KR" altLang="en-US" dirty="0"/>
              <a:t>세 번째 수준</a:t>
            </a:r>
          </a:p>
          <a:p>
            <a:pPr lvl="3"/>
            <a:r>
              <a:rPr lang="ko-KR" altLang="en-US" dirty="0"/>
              <a:t>네 번째 수준</a:t>
            </a:r>
          </a:p>
          <a:p>
            <a:pPr lvl="4"/>
            <a:r>
              <a:rPr lang="ko-KR" altLang="en-US" dirty="0"/>
              <a:t>다섯 번째 수준</a:t>
            </a:r>
          </a:p>
        </p:txBody>
      </p:sp>
      <p:sp>
        <p:nvSpPr>
          <p:cNvPr id="6" name="바닥글 개체 틀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A2371F7E-8BDE-46C0-A790-E0CA498247FE}" type="slidenum">
              <a:rPr lang="ko-KR" altLang="en-US" smtClean="0"/>
              <a:t>‹#›</a:t>
            </a:fld>
            <a:endParaRPr lang="ko-KR" altLang="en-US"/>
          </a:p>
        </p:txBody>
      </p:sp>
    </p:spTree>
    <p:extLst>
      <p:ext uri="{BB962C8B-B14F-4D97-AF65-F5344CB8AC3E}">
        <p14:creationId xmlns:p14="http://schemas.microsoft.com/office/powerpoint/2010/main" val="819713038"/>
      </p:ext>
    </p:extLst>
  </p:cSld>
  <p:clrMap bg1="lt1" tx1="dk1" bg2="lt2" tx2="dk2" accent1="accent1" accent2="accent2" accent3="accent3" accent4="accent4" accent5="accent5" accent6="accent6" hlink="hlink" folHlink="folHlink"/>
  <p:notesStyle>
    <a:lvl1pPr marL="0" algn="l" defTabSz="914400" rtl="0" eaLnBrk="1" latinLnBrk="1" hangingPunct="1">
      <a:lnSpc>
        <a:spcPct val="130000"/>
      </a:lnSpc>
      <a:defRPr sz="1000" kern="1200">
        <a:solidFill>
          <a:schemeClr val="tx1"/>
        </a:solidFill>
        <a:latin typeface="+mn-lt"/>
        <a:ea typeface="+mn-ea"/>
        <a:cs typeface="+mn-cs"/>
      </a:defRPr>
    </a:lvl1pPr>
    <a:lvl2pPr marL="457200" algn="l" defTabSz="914400" rtl="0" eaLnBrk="1" latinLnBrk="1" hangingPunct="1">
      <a:lnSpc>
        <a:spcPct val="130000"/>
      </a:lnSpc>
      <a:defRPr sz="1000" kern="1200">
        <a:solidFill>
          <a:schemeClr val="tx1"/>
        </a:solidFill>
        <a:latin typeface="+mn-lt"/>
        <a:ea typeface="+mn-ea"/>
        <a:cs typeface="+mn-cs"/>
      </a:defRPr>
    </a:lvl2pPr>
    <a:lvl3pPr marL="914400" algn="l" defTabSz="914400" rtl="0" eaLnBrk="1" latinLnBrk="1" hangingPunct="1">
      <a:lnSpc>
        <a:spcPct val="130000"/>
      </a:lnSpc>
      <a:defRPr sz="1000" kern="1200">
        <a:solidFill>
          <a:schemeClr val="tx1"/>
        </a:solidFill>
        <a:latin typeface="+mn-lt"/>
        <a:ea typeface="+mn-ea"/>
        <a:cs typeface="+mn-cs"/>
      </a:defRPr>
    </a:lvl3pPr>
    <a:lvl4pPr marL="1371600" algn="l" defTabSz="914400" rtl="0" eaLnBrk="1" latinLnBrk="1" hangingPunct="1">
      <a:lnSpc>
        <a:spcPct val="130000"/>
      </a:lnSpc>
      <a:defRPr sz="1000" kern="1200">
        <a:solidFill>
          <a:schemeClr val="tx1"/>
        </a:solidFill>
        <a:latin typeface="+mn-lt"/>
        <a:ea typeface="+mn-ea"/>
        <a:cs typeface="+mn-cs"/>
      </a:defRPr>
    </a:lvl4pPr>
    <a:lvl5pPr marL="1828800" algn="l" defTabSz="914400" rtl="0" eaLnBrk="1" latinLnBrk="1" hangingPunct="1">
      <a:lnSpc>
        <a:spcPct val="130000"/>
      </a:lnSpc>
      <a:defRPr sz="10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Session: Diet and Metabolism (25 min presentation, </a:t>
            </a:r>
          </a:p>
          <a:p>
            <a:r>
              <a:rPr lang="en-US" altLang="ko-KR" dirty="0"/>
              <a:t>14:00-14:30 Calorie Restriction on Metabolism and Aging (Leonie Heilbronn, Australia)</a:t>
            </a:r>
          </a:p>
          <a:p>
            <a:r>
              <a:rPr lang="en-US" altLang="ko-KR" dirty="0"/>
              <a:t>14:30-15:00 Obesity and Trans Fatty Acid (Geeta </a:t>
            </a:r>
            <a:r>
              <a:rPr lang="en-US" altLang="ko-KR" dirty="0" err="1"/>
              <a:t>Appannah</a:t>
            </a:r>
            <a:r>
              <a:rPr lang="en-US" altLang="ko-KR" dirty="0"/>
              <a:t>, Malaysia)</a:t>
            </a:r>
          </a:p>
          <a:p>
            <a:r>
              <a:rPr lang="en-US" altLang="ko-KR" dirty="0"/>
              <a:t>15:00-15:30 Low-carbohydrate diets in the management of obesity (YoonJu Song, Korea) </a:t>
            </a:r>
            <a:endParaRPr lang="ko-KR" altLang="en-US" dirty="0"/>
          </a:p>
        </p:txBody>
      </p:sp>
      <p:sp>
        <p:nvSpPr>
          <p:cNvPr id="4" name="슬라이드 번호 개체 틀 3"/>
          <p:cNvSpPr>
            <a:spLocks noGrp="1"/>
          </p:cNvSpPr>
          <p:nvPr>
            <p:ph type="sldNum" sz="quarter" idx="5"/>
          </p:nvPr>
        </p:nvSpPr>
        <p:spPr/>
        <p:txBody>
          <a:bodyPr/>
          <a:lstStyle/>
          <a:p>
            <a:fld id="{A2371F7E-8BDE-46C0-A790-E0CA498247FE}" type="slidenum">
              <a:rPr lang="ko-KR" altLang="en-US" smtClean="0"/>
              <a:t>1</a:t>
            </a:fld>
            <a:endParaRPr lang="ko-KR" altLang="en-US"/>
          </a:p>
        </p:txBody>
      </p:sp>
    </p:spTree>
    <p:extLst>
      <p:ext uri="{BB962C8B-B14F-4D97-AF65-F5344CB8AC3E}">
        <p14:creationId xmlns:p14="http://schemas.microsoft.com/office/powerpoint/2010/main" val="760611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30000"/>
              </a:lnSpc>
              <a:spcBef>
                <a:spcPts val="0"/>
              </a:spcBef>
              <a:spcAft>
                <a:spcPts val="0"/>
              </a:spcAft>
              <a:buClrTx/>
              <a:buSzTx/>
              <a:buFontTx/>
              <a:buNone/>
              <a:tabLst/>
              <a:defRPr/>
            </a:pPr>
            <a:r>
              <a:rPr lang="en-US" altLang="ko-KR" dirty="0"/>
              <a:t>Here is another meta-analysis that focused on studies lasting mor than six months to evaluate the long-term effect of LCDs. This analysis included 33 trials with a total of almost 4000 adults with overweight or obesity. The definition of an LCD in this study was less than 40% of energy from carb, while LFDs were defined as less than 30 % of energy from fat. </a:t>
            </a:r>
          </a:p>
          <a:p>
            <a:pPr marL="0" marR="0" lvl="0" indent="0" algn="l" defTabSz="914400" rtl="0" eaLnBrk="1" fontAlgn="auto" latinLnBrk="1" hangingPunct="1">
              <a:lnSpc>
                <a:spcPct val="130000"/>
              </a:lnSpc>
              <a:spcBef>
                <a:spcPts val="0"/>
              </a:spcBef>
              <a:spcAft>
                <a:spcPts val="0"/>
              </a:spcAft>
              <a:buClrTx/>
              <a:buSzTx/>
              <a:buFontTx/>
              <a:buNone/>
              <a:tabLst/>
              <a:defRPr/>
            </a:pPr>
            <a:endParaRPr lang="en-US" altLang="ko-KR" dirty="0"/>
          </a:p>
          <a:p>
            <a:pPr marL="0" marR="0" lvl="0" indent="0" algn="l" defTabSz="914400" rtl="0" eaLnBrk="1" fontAlgn="auto" latinLnBrk="1" hangingPunct="1">
              <a:lnSpc>
                <a:spcPct val="130000"/>
              </a:lnSpc>
              <a:spcBef>
                <a:spcPts val="0"/>
              </a:spcBef>
              <a:spcAft>
                <a:spcPts val="0"/>
              </a:spcAft>
              <a:buClrTx/>
              <a:buSzTx/>
              <a:buFontTx/>
              <a:buNone/>
              <a:tabLst/>
              <a:defRPr/>
            </a:pPr>
            <a:r>
              <a:rPr lang="en-US" altLang="ko-KR" dirty="0"/>
              <a:t>The overall mean difference favored LCDs, showing a body weight reduction of -1.33 kg. However, when examining the mean difference by time category, it is evident that the effect diminishes over time, with no significant difference observed after 24 months. </a:t>
            </a:r>
          </a:p>
          <a:p>
            <a:endParaRPr lang="ko-KR" altLang="en-US" dirty="0"/>
          </a:p>
        </p:txBody>
      </p:sp>
      <p:sp>
        <p:nvSpPr>
          <p:cNvPr id="4" name="슬라이드 번호 개체 틀 3"/>
          <p:cNvSpPr>
            <a:spLocks noGrp="1"/>
          </p:cNvSpPr>
          <p:nvPr>
            <p:ph type="sldNum" sz="quarter" idx="5"/>
          </p:nvPr>
        </p:nvSpPr>
        <p:spPr/>
        <p:txBody>
          <a:bodyPr/>
          <a:lstStyle/>
          <a:p>
            <a:fld id="{A2371F7E-8BDE-46C0-A790-E0CA498247FE}" type="slidenum">
              <a:rPr lang="ko-KR" altLang="en-US" smtClean="0"/>
              <a:t>10</a:t>
            </a:fld>
            <a:endParaRPr lang="ko-KR" altLang="en-US"/>
          </a:p>
        </p:txBody>
      </p:sp>
    </p:spTree>
    <p:extLst>
      <p:ext uri="{BB962C8B-B14F-4D97-AF65-F5344CB8AC3E}">
        <p14:creationId xmlns:p14="http://schemas.microsoft.com/office/powerpoint/2010/main" val="1854591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30000"/>
              </a:lnSpc>
              <a:spcBef>
                <a:spcPts val="0"/>
              </a:spcBef>
              <a:spcAft>
                <a:spcPts val="0"/>
              </a:spcAft>
              <a:buClrTx/>
              <a:buSzTx/>
              <a:buFontTx/>
              <a:buNone/>
              <a:tabLst/>
              <a:defRPr/>
            </a:pPr>
            <a:r>
              <a:rPr lang="en-US" altLang="ko-KR" dirty="0"/>
              <a:t>This study also assessed additional parameters. As expected, LCDs increased LDL cholesterol levels by 0.10 mg/dL, while triglyceride levels decreased by -0.14 mg/dL. When examining the effects by time category, significant results were maintained up to 24 months, with no significant difference observed beyond that period, consistent with the changes observed in body weight.</a:t>
            </a:r>
          </a:p>
          <a:p>
            <a:endParaRPr lang="ko-KR" altLang="en-US" dirty="0"/>
          </a:p>
        </p:txBody>
      </p:sp>
      <p:sp>
        <p:nvSpPr>
          <p:cNvPr id="4" name="슬라이드 번호 개체 틀 3"/>
          <p:cNvSpPr>
            <a:spLocks noGrp="1"/>
          </p:cNvSpPr>
          <p:nvPr>
            <p:ph type="sldNum" sz="quarter" idx="5"/>
          </p:nvPr>
        </p:nvSpPr>
        <p:spPr/>
        <p:txBody>
          <a:bodyPr/>
          <a:lstStyle/>
          <a:p>
            <a:fld id="{A2371F7E-8BDE-46C0-A790-E0CA498247FE}" type="slidenum">
              <a:rPr lang="ko-KR" altLang="en-US" smtClean="0"/>
              <a:t>11</a:t>
            </a:fld>
            <a:endParaRPr lang="ko-KR" altLang="en-US"/>
          </a:p>
        </p:txBody>
      </p:sp>
    </p:spTree>
    <p:extLst>
      <p:ext uri="{BB962C8B-B14F-4D97-AF65-F5344CB8AC3E}">
        <p14:creationId xmlns:p14="http://schemas.microsoft.com/office/powerpoint/2010/main" val="754942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This slide presents another meta-analysis that focused on dose-response relationships in low-carb diets. This meta-analysis included 50 RCT lasting more than 4 weeks, specially targeting adult with type 2 diabetes. </a:t>
            </a:r>
          </a:p>
          <a:p>
            <a:endParaRPr lang="en-US" altLang="ko-KR" dirty="0"/>
          </a:p>
          <a:p>
            <a:r>
              <a:rPr lang="en-US" altLang="ko-KR" dirty="0"/>
              <a:t>In this meta-analysis, low-carb diets was defined as less than 45%, while control diets consisted of 55 to 65% of energy from carb. The study identified a linear association between carb intake ranging from 10 to 65% and body weight reduction. However, for trials lasting 12 months trials, a U-shaped relationship emerged, indicating that the highest reduction in body weight occurred at a carbohydrate intakes of 35 to 40%. </a:t>
            </a:r>
          </a:p>
          <a:p>
            <a:endParaRPr lang="en-US" altLang="ko-KR" dirty="0"/>
          </a:p>
          <a:p>
            <a:r>
              <a:rPr lang="en-US" altLang="ko-KR" dirty="0"/>
              <a:t>Additionally, this studies examined various parameters and found that HbA1C and fasting blood glucose levels</a:t>
            </a:r>
            <a:r>
              <a:rPr lang="ko-KR" altLang="en-US" dirty="0"/>
              <a:t> </a:t>
            </a:r>
            <a:r>
              <a:rPr lang="en-US" altLang="ko-KR" dirty="0"/>
              <a:t>displayed a linear trend corresponding to carb intake from 10% to 65%. In contrast, total cholesterol and LDL levels followed a U-shaped pattern, similar to body weight reduction. </a:t>
            </a:r>
            <a:endParaRPr lang="ko-KR" altLang="en-US" dirty="0"/>
          </a:p>
        </p:txBody>
      </p:sp>
      <p:sp>
        <p:nvSpPr>
          <p:cNvPr id="4" name="슬라이드 번호 개체 틀 3"/>
          <p:cNvSpPr>
            <a:spLocks noGrp="1"/>
          </p:cNvSpPr>
          <p:nvPr>
            <p:ph type="sldNum" sz="quarter" idx="5"/>
          </p:nvPr>
        </p:nvSpPr>
        <p:spPr/>
        <p:txBody>
          <a:bodyPr/>
          <a:lstStyle/>
          <a:p>
            <a:fld id="{A2371F7E-8BDE-46C0-A790-E0CA498247FE}" type="slidenum">
              <a:rPr lang="ko-KR" altLang="en-US" smtClean="0"/>
              <a:t>12</a:t>
            </a:fld>
            <a:endParaRPr lang="ko-KR" altLang="en-US"/>
          </a:p>
        </p:txBody>
      </p:sp>
    </p:spTree>
    <p:extLst>
      <p:ext uri="{BB962C8B-B14F-4D97-AF65-F5344CB8AC3E}">
        <p14:creationId xmlns:p14="http://schemas.microsoft.com/office/powerpoint/2010/main" val="19319021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What is the evidence for ketogenic diet, which are classified as very low-carb diets? </a:t>
            </a:r>
          </a:p>
          <a:p>
            <a:r>
              <a:rPr lang="en-US" altLang="ko-KR" dirty="0"/>
              <a:t>According to the European guideline on obesity management, a structured dietary regimen is recommended based on a meta-analysis that begins with a very low-carb phase and progressed to a low-carb phased with increasing energy intake. </a:t>
            </a:r>
          </a:p>
          <a:p>
            <a:r>
              <a:rPr lang="en-US" altLang="ko-KR" dirty="0"/>
              <a:t>In the first active stage, carb intake is limited to less than 50 g/day, representing approximately 13% of energy with an overall caloric intake of 500 to 800 kcal. The second stage, known as the re-education stage, gradually reintroduces carb while increasing energy intake between 1200 to 1500 kcal/day. Finally, the third stage is the maintenance stage, which aims to establish an individualized dietary pattern with energy intake ranging from 1500 to 2000 kcal.</a:t>
            </a:r>
          </a:p>
          <a:p>
            <a:endParaRPr lang="en-US" altLang="ko-KR" dirty="0"/>
          </a:p>
          <a:p>
            <a:r>
              <a:rPr lang="en-US" altLang="ko-KR" dirty="0"/>
              <a:t>** dietary regimen</a:t>
            </a:r>
          </a:p>
          <a:p>
            <a:r>
              <a:rPr lang="en-US" altLang="ko-KR" dirty="0"/>
              <a:t>1) VLCKD (8-12 weeks): Carb &lt;50g from veg  (low GI food), Fat  10g of olive oil, Protein 0.8-1.2g/kg IBW**</a:t>
            </a:r>
          </a:p>
          <a:p>
            <a:r>
              <a:rPr lang="en-US" altLang="ko-KR" dirty="0"/>
              <a:t>2) Reeducation, LCD: Carb gradually reintroduced (fruit &amp; </a:t>
            </a:r>
            <a:r>
              <a:rPr lang="en-US" altLang="ko-KR" dirty="0" err="1"/>
              <a:t>dairy→legumes</a:t>
            </a:r>
            <a:r>
              <a:rPr lang="en-US" altLang="ko-KR" dirty="0"/>
              <a:t>→ high GI foods)</a:t>
            </a:r>
          </a:p>
          <a:p>
            <a:r>
              <a:rPr lang="en-US" altLang="ko-KR" dirty="0"/>
              <a:t>3) Maintenance: Individualized</a:t>
            </a:r>
          </a:p>
          <a:p>
            <a:endParaRPr lang="en-US" altLang="ko-KR" dirty="0"/>
          </a:p>
          <a:p>
            <a:endParaRPr lang="ko-KR" altLang="en-US" dirty="0"/>
          </a:p>
        </p:txBody>
      </p:sp>
      <p:sp>
        <p:nvSpPr>
          <p:cNvPr id="4" name="슬라이드 번호 개체 틀 3"/>
          <p:cNvSpPr>
            <a:spLocks noGrp="1"/>
          </p:cNvSpPr>
          <p:nvPr>
            <p:ph type="sldNum" sz="quarter" idx="5"/>
          </p:nvPr>
        </p:nvSpPr>
        <p:spPr/>
        <p:txBody>
          <a:bodyPr/>
          <a:lstStyle/>
          <a:p>
            <a:fld id="{A2371F7E-8BDE-46C0-A790-E0CA498247FE}" type="slidenum">
              <a:rPr lang="ko-KR" altLang="en-US" smtClean="0"/>
              <a:t>13</a:t>
            </a:fld>
            <a:endParaRPr lang="ko-KR" altLang="en-US"/>
          </a:p>
        </p:txBody>
      </p:sp>
    </p:spTree>
    <p:extLst>
      <p:ext uri="{BB962C8B-B14F-4D97-AF65-F5344CB8AC3E}">
        <p14:creationId xmlns:p14="http://schemas.microsoft.com/office/powerpoint/2010/main" val="1950571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30000"/>
              </a:lnSpc>
              <a:spcBef>
                <a:spcPts val="0"/>
              </a:spcBef>
              <a:spcAft>
                <a:spcPts val="0"/>
              </a:spcAft>
              <a:buClrTx/>
              <a:buSzTx/>
              <a:buFontTx/>
              <a:buNone/>
              <a:tabLst/>
              <a:defRPr/>
            </a:pPr>
            <a:r>
              <a:rPr lang="en-US" altLang="ko-KR" dirty="0"/>
              <a:t>This guideline presented the results of meta-analysis on VLCKD. As shown in the figure, weight loss after 1 month on VLCKD was -7.48 kg in the top (highlighted as yellow), while weight loss after 4 to 6 months was -16.76 kg in the bottom (highlighted as pink). Although the effects of VLCKD are substantial, potential side effects such as dehydration or </a:t>
            </a:r>
            <a:r>
              <a:rPr lang="en-US" altLang="ko-KR" dirty="0" err="1"/>
              <a:t>etc</a:t>
            </a:r>
            <a:r>
              <a:rPr lang="en-US" altLang="ko-KR" dirty="0"/>
              <a:t>, shown in Table 2 must be considered. Therefore, VLCKD can be recommended as an effective dietary treatment for individuals with obesity, but only under the supervision of a health professional.</a:t>
            </a:r>
          </a:p>
          <a:p>
            <a:endParaRPr lang="ko-KR" altLang="en-US" dirty="0"/>
          </a:p>
        </p:txBody>
      </p:sp>
      <p:sp>
        <p:nvSpPr>
          <p:cNvPr id="4" name="슬라이드 번호 개체 틀 3"/>
          <p:cNvSpPr>
            <a:spLocks noGrp="1"/>
          </p:cNvSpPr>
          <p:nvPr>
            <p:ph type="sldNum" sz="quarter" idx="5"/>
          </p:nvPr>
        </p:nvSpPr>
        <p:spPr/>
        <p:txBody>
          <a:bodyPr/>
          <a:lstStyle/>
          <a:p>
            <a:fld id="{A2371F7E-8BDE-46C0-A790-E0CA498247FE}" type="slidenum">
              <a:rPr lang="ko-KR" altLang="en-US" smtClean="0"/>
              <a:t>14</a:t>
            </a:fld>
            <a:endParaRPr lang="ko-KR" altLang="en-US"/>
          </a:p>
        </p:txBody>
      </p:sp>
    </p:spTree>
    <p:extLst>
      <p:ext uri="{BB962C8B-B14F-4D97-AF65-F5344CB8AC3E}">
        <p14:creationId xmlns:p14="http://schemas.microsoft.com/office/powerpoint/2010/main" val="22740308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Let’s move to the dietary carb intake in Korea</a:t>
            </a:r>
            <a:endParaRPr lang="ko-KR" altLang="en-US" dirty="0"/>
          </a:p>
        </p:txBody>
      </p:sp>
      <p:sp>
        <p:nvSpPr>
          <p:cNvPr id="4" name="슬라이드 번호 개체 틀 3"/>
          <p:cNvSpPr>
            <a:spLocks noGrp="1"/>
          </p:cNvSpPr>
          <p:nvPr>
            <p:ph type="sldNum" sz="quarter" idx="5"/>
          </p:nvPr>
        </p:nvSpPr>
        <p:spPr/>
        <p:txBody>
          <a:bodyPr/>
          <a:lstStyle/>
          <a:p>
            <a:fld id="{A2371F7E-8BDE-46C0-A790-E0CA498247FE}" type="slidenum">
              <a:rPr lang="ko-KR" altLang="en-US" smtClean="0"/>
              <a:t>15</a:t>
            </a:fld>
            <a:endParaRPr lang="ko-KR" altLang="en-US"/>
          </a:p>
        </p:txBody>
      </p:sp>
    </p:spTree>
    <p:extLst>
      <p:ext uri="{BB962C8B-B14F-4D97-AF65-F5344CB8AC3E}">
        <p14:creationId xmlns:p14="http://schemas.microsoft.com/office/powerpoint/2010/main" val="41392760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30000"/>
              </a:lnSpc>
              <a:spcBef>
                <a:spcPts val="0"/>
              </a:spcBef>
              <a:spcAft>
                <a:spcPts val="0"/>
              </a:spcAft>
              <a:buClrTx/>
              <a:buSzTx/>
              <a:buFontTx/>
              <a:buNone/>
              <a:tabLst/>
              <a:defRPr/>
            </a:pPr>
            <a:r>
              <a:rPr lang="en-US" altLang="ko-KR" dirty="0"/>
              <a:t>Before we dive into carb intake in Korea, let’s consider the optimal level of carb intake. A landmark study presented a comprehensive view on the association between carb intake and all-cause mortality, combining data from the PURE study, multinational studies, and The ARIC US cohort study.</a:t>
            </a:r>
          </a:p>
          <a:p>
            <a:pPr marL="0" marR="0" lvl="0" indent="0" algn="l" defTabSz="914400" rtl="0" eaLnBrk="1" fontAlgn="auto" latinLnBrk="1" hangingPunct="1">
              <a:lnSpc>
                <a:spcPct val="130000"/>
              </a:lnSpc>
              <a:spcBef>
                <a:spcPts val="0"/>
              </a:spcBef>
              <a:spcAft>
                <a:spcPts val="0"/>
              </a:spcAft>
              <a:buClrTx/>
              <a:buSzTx/>
              <a:buFontTx/>
              <a:buNone/>
              <a:tabLst/>
              <a:defRPr/>
            </a:pPr>
            <a:endParaRPr lang="en-US" altLang="ko-KR" dirty="0"/>
          </a:p>
          <a:p>
            <a:pPr marL="0" marR="0" lvl="0" indent="0" algn="l" defTabSz="914400" rtl="0" eaLnBrk="1" fontAlgn="auto" latinLnBrk="1" hangingPunct="1">
              <a:lnSpc>
                <a:spcPct val="130000"/>
              </a:lnSpc>
              <a:spcBef>
                <a:spcPts val="0"/>
              </a:spcBef>
              <a:spcAft>
                <a:spcPts val="0"/>
              </a:spcAft>
              <a:buClrTx/>
              <a:buSzTx/>
              <a:buFontTx/>
              <a:buNone/>
              <a:tabLst/>
              <a:defRPr/>
            </a:pPr>
            <a:r>
              <a:rPr lang="en-US" altLang="ko-KR" dirty="0"/>
              <a:t>The figure on the right presents the </a:t>
            </a:r>
            <a:r>
              <a:rPr lang="en-US" altLang="ko-KR" b="1" dirty="0"/>
              <a:t>U-shaped relationship </a:t>
            </a:r>
            <a:r>
              <a:rPr lang="en-US" altLang="ko-KR" dirty="0"/>
              <a:t>between carb intake and mortality. In the top graph of right figure, compared to moderate carb intake, low-carb intake (common in Western populations) was associated with a 20% increased risk of mortality. On the bottom graph, high carb intake also showed a 20% increased risk.</a:t>
            </a:r>
          </a:p>
          <a:p>
            <a:pPr marL="0" marR="0" lvl="0" indent="0" algn="l" defTabSz="914400" rtl="0" eaLnBrk="1" fontAlgn="auto" latinLnBrk="1" hangingPunct="1">
              <a:lnSpc>
                <a:spcPct val="130000"/>
              </a:lnSpc>
              <a:spcBef>
                <a:spcPts val="0"/>
              </a:spcBef>
              <a:spcAft>
                <a:spcPts val="0"/>
              </a:spcAft>
              <a:buClrTx/>
              <a:buSzTx/>
              <a:buFontTx/>
              <a:buNone/>
              <a:tabLst/>
              <a:defRPr/>
            </a:pPr>
            <a:endParaRPr lang="en-US" altLang="ko-KR" dirty="0"/>
          </a:p>
          <a:p>
            <a:pPr marL="0" marR="0" lvl="0" indent="0" algn="l" defTabSz="914400" rtl="0" eaLnBrk="1" fontAlgn="auto" latinLnBrk="1" hangingPunct="1">
              <a:lnSpc>
                <a:spcPct val="130000"/>
              </a:lnSpc>
              <a:spcBef>
                <a:spcPts val="0"/>
              </a:spcBef>
              <a:spcAft>
                <a:spcPts val="0"/>
              </a:spcAft>
              <a:buClrTx/>
              <a:buSzTx/>
              <a:buFontTx/>
              <a:buNone/>
              <a:tabLst/>
              <a:defRPr/>
            </a:pPr>
            <a:r>
              <a:rPr lang="en-US" altLang="ko-KR" dirty="0"/>
              <a:t>In my research, which focuses on populations with a carb intake range of 40% to 80%, I emphasize the need to reduce excessive carb intake. However, this doesn’t mean cutting carbs below 45%, but rather reducing it to around 50%. </a:t>
            </a:r>
          </a:p>
          <a:p>
            <a:pPr marL="0" marR="0" lvl="0" indent="0" algn="l" defTabSz="914400" rtl="0" eaLnBrk="1" fontAlgn="auto" latinLnBrk="1" hangingPunct="1">
              <a:lnSpc>
                <a:spcPct val="130000"/>
              </a:lnSpc>
              <a:spcBef>
                <a:spcPts val="0"/>
              </a:spcBef>
              <a:spcAft>
                <a:spcPts val="0"/>
              </a:spcAft>
              <a:buClrTx/>
              <a:buSzTx/>
              <a:buFontTx/>
              <a:buNone/>
              <a:tabLst/>
              <a:defRPr/>
            </a:pPr>
            <a:endParaRPr lang="en-US" altLang="ko-KR" dirty="0"/>
          </a:p>
          <a:p>
            <a:r>
              <a:rPr lang="en-US" altLang="ko-KR" dirty="0"/>
              <a:t>This study provides valuable insights into the U-shaped relationship between carb intake and health outcomes, suggesting an optimal range around 50%, offering a holistic perspective on the full range of carbohydrate intake. </a:t>
            </a:r>
          </a:p>
          <a:p>
            <a:r>
              <a:rPr lang="en-US" altLang="ko-KR" dirty="0"/>
              <a:t> </a:t>
            </a:r>
            <a:endParaRPr lang="ko-KR" altLang="en-US" dirty="0"/>
          </a:p>
        </p:txBody>
      </p:sp>
      <p:sp>
        <p:nvSpPr>
          <p:cNvPr id="4" name="슬라이드 번호 개체 틀 3"/>
          <p:cNvSpPr>
            <a:spLocks noGrp="1"/>
          </p:cNvSpPr>
          <p:nvPr>
            <p:ph type="sldNum" sz="quarter" idx="5"/>
          </p:nvPr>
        </p:nvSpPr>
        <p:spPr/>
        <p:txBody>
          <a:bodyPr/>
          <a:lstStyle/>
          <a:p>
            <a:fld id="{A2371F7E-8BDE-46C0-A790-E0CA498247FE}" type="slidenum">
              <a:rPr lang="ko-KR" altLang="en-US" smtClean="0"/>
              <a:t>16</a:t>
            </a:fld>
            <a:endParaRPr lang="ko-KR" altLang="en-US"/>
          </a:p>
        </p:txBody>
      </p:sp>
    </p:spTree>
    <p:extLst>
      <p:ext uri="{BB962C8B-B14F-4D97-AF65-F5344CB8AC3E}">
        <p14:creationId xmlns:p14="http://schemas.microsoft.com/office/powerpoint/2010/main" val="19454480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This slide present one of my research work comparing carb intake between the US and Korea.</a:t>
            </a:r>
          </a:p>
          <a:p>
            <a:r>
              <a:rPr lang="en-US" altLang="ko-KR" dirty="0"/>
              <a:t>The carb intake data is shown as a box-plot, which illustrates the distribution from the 25</a:t>
            </a:r>
            <a:r>
              <a:rPr lang="en-US" altLang="ko-KR" baseline="30000" dirty="0"/>
              <a:t>th</a:t>
            </a:r>
            <a:r>
              <a:rPr lang="en-US" altLang="ko-KR" dirty="0"/>
              <a:t> to the 75</a:t>
            </a:r>
            <a:r>
              <a:rPr lang="en-US" altLang="ko-KR" baseline="30000" dirty="0"/>
              <a:t>th</a:t>
            </a:r>
            <a:r>
              <a:rPr lang="en-US" altLang="ko-KR" dirty="0"/>
              <a:t> percentile for each population. For example, men in the US consume carb ranging from 42.1% to 56.7%, while men in Korea have a much higher intake, ranging from 59.9% to 74.5%. The red box indicates the recommended carb intake range of 55 to 65%, set by the Korean Nutrition Society; however, only a small proportion of the population meet these recommendations.</a:t>
            </a:r>
          </a:p>
          <a:p>
            <a:endParaRPr lang="en-US" altLang="ko-KR" dirty="0"/>
          </a:p>
          <a:p>
            <a:r>
              <a:rPr lang="en-US" altLang="ko-KR" dirty="0"/>
              <a:t>Additionally, the high carb intake in Korea is accompanied by a lower fat intake, with the average fat intake around 16% or 17%, which aligns with the recommended fat intake criteria for most of the population.  </a:t>
            </a:r>
            <a:endParaRPr lang="ko-KR" altLang="en-US" dirty="0"/>
          </a:p>
        </p:txBody>
      </p:sp>
      <p:sp>
        <p:nvSpPr>
          <p:cNvPr id="4" name="슬라이드 번호 개체 틀 3"/>
          <p:cNvSpPr>
            <a:spLocks noGrp="1"/>
          </p:cNvSpPr>
          <p:nvPr>
            <p:ph type="sldNum" sz="quarter" idx="5"/>
          </p:nvPr>
        </p:nvSpPr>
        <p:spPr/>
        <p:txBody>
          <a:bodyPr/>
          <a:lstStyle/>
          <a:p>
            <a:fld id="{A2371F7E-8BDE-46C0-A790-E0CA498247FE}" type="slidenum">
              <a:rPr lang="ko-KR" altLang="en-US" smtClean="0"/>
              <a:t>17</a:t>
            </a:fld>
            <a:endParaRPr lang="ko-KR" altLang="en-US"/>
          </a:p>
        </p:txBody>
      </p:sp>
    </p:spTree>
    <p:extLst>
      <p:ext uri="{BB962C8B-B14F-4D97-AF65-F5344CB8AC3E}">
        <p14:creationId xmlns:p14="http://schemas.microsoft.com/office/powerpoint/2010/main" val="32459587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This slide presents another my research work, which utilized data from Korean national survey to examine the association of dietary carb and fat intake with dyslipidemia. The findings reflected our previous discussion: high carb intake was linked to increased risks of elevated triglyceride and reduced HDL-cholesterol levels, while high fat intake was associated with higher total and LDL-cholesterol levels in both men and women. </a:t>
            </a:r>
            <a:endParaRPr lang="ko-KR" altLang="en-US" dirty="0"/>
          </a:p>
        </p:txBody>
      </p:sp>
      <p:sp>
        <p:nvSpPr>
          <p:cNvPr id="4" name="슬라이드 번호 개체 틀 3"/>
          <p:cNvSpPr>
            <a:spLocks noGrp="1"/>
          </p:cNvSpPr>
          <p:nvPr>
            <p:ph type="sldNum" sz="quarter" idx="5"/>
          </p:nvPr>
        </p:nvSpPr>
        <p:spPr/>
        <p:txBody>
          <a:bodyPr/>
          <a:lstStyle/>
          <a:p>
            <a:fld id="{A2371F7E-8BDE-46C0-A790-E0CA498247FE}" type="slidenum">
              <a:rPr lang="ko-KR" altLang="en-US" smtClean="0"/>
              <a:t>18</a:t>
            </a:fld>
            <a:endParaRPr lang="ko-KR" altLang="en-US"/>
          </a:p>
        </p:txBody>
      </p:sp>
    </p:spTree>
    <p:extLst>
      <p:ext uri="{BB962C8B-B14F-4D97-AF65-F5344CB8AC3E}">
        <p14:creationId xmlns:p14="http://schemas.microsoft.com/office/powerpoint/2010/main" val="18244763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This slide presents another of my research studies, which utilized cohort data from a rural area in Korea. I was quite shocked to find that the middle-aged adults in this region followed a heavily rice-oriented diet, leading to extremely high-carb intake. In the highest quartile, men averaged 78.0% of energy, while women averaged 80.4%. The key finding in this study was that excessive carb intake was associated with an increased incidence of type 2 diabetes. </a:t>
            </a:r>
            <a:endParaRPr lang="ko-KR" altLang="en-US" dirty="0"/>
          </a:p>
        </p:txBody>
      </p:sp>
      <p:sp>
        <p:nvSpPr>
          <p:cNvPr id="4" name="슬라이드 번호 개체 틀 3"/>
          <p:cNvSpPr>
            <a:spLocks noGrp="1"/>
          </p:cNvSpPr>
          <p:nvPr>
            <p:ph type="sldNum" sz="quarter" idx="5"/>
          </p:nvPr>
        </p:nvSpPr>
        <p:spPr/>
        <p:txBody>
          <a:bodyPr/>
          <a:lstStyle/>
          <a:p>
            <a:fld id="{A2371F7E-8BDE-46C0-A790-E0CA498247FE}" type="slidenum">
              <a:rPr lang="ko-KR" altLang="en-US" smtClean="0"/>
              <a:t>19</a:t>
            </a:fld>
            <a:endParaRPr lang="ko-KR" altLang="en-US"/>
          </a:p>
        </p:txBody>
      </p:sp>
    </p:spTree>
    <p:extLst>
      <p:ext uri="{BB962C8B-B14F-4D97-AF65-F5344CB8AC3E}">
        <p14:creationId xmlns:p14="http://schemas.microsoft.com/office/powerpoint/2010/main" val="1560221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000" dirty="0"/>
              <a:t>Let me briefly introduce what we’ll cover today. First, we’ll define what low-carb diets are and explore the recent evidence on their effects on cardiometabolic risk factors. Then, we’ll take a closer look at carb intake in the Korean population, followed by a discussion on how to approach healthy low-carb diets. Finally, we’ll summarize the key points. </a:t>
            </a:r>
            <a:endParaRPr lang="ko-KR" altLang="en-US" sz="1000" dirty="0"/>
          </a:p>
        </p:txBody>
      </p:sp>
      <p:sp>
        <p:nvSpPr>
          <p:cNvPr id="4" name="슬라이드 번호 개체 틀 3"/>
          <p:cNvSpPr>
            <a:spLocks noGrp="1"/>
          </p:cNvSpPr>
          <p:nvPr>
            <p:ph type="sldNum" sz="quarter" idx="5"/>
          </p:nvPr>
        </p:nvSpPr>
        <p:spPr/>
        <p:txBody>
          <a:bodyPr/>
          <a:lstStyle/>
          <a:p>
            <a:fld id="{A2371F7E-8BDE-46C0-A790-E0CA498247FE}" type="slidenum">
              <a:rPr lang="ko-KR" altLang="en-US" smtClean="0"/>
              <a:t>2</a:t>
            </a:fld>
            <a:endParaRPr lang="ko-KR" altLang="en-US"/>
          </a:p>
        </p:txBody>
      </p:sp>
    </p:spTree>
    <p:extLst>
      <p:ext uri="{BB962C8B-B14F-4D97-AF65-F5344CB8AC3E}">
        <p14:creationId xmlns:p14="http://schemas.microsoft.com/office/powerpoint/2010/main" val="23777930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However, in Korea, LCDs have also gained popularity. A decade age, I used to tell my students to reduce carbohydrate intake. But now, I would say that simply reducing carbs is not the solution.</a:t>
            </a:r>
          </a:p>
          <a:p>
            <a:endParaRPr lang="en-US" altLang="ko-KR" dirty="0"/>
          </a:p>
          <a:p>
            <a:r>
              <a:rPr lang="en-US" altLang="ko-KR" dirty="0"/>
              <a:t>This is the review article, based on my research, evaluates the trend of carb intake in Korean adults. When high-carb diets are defined as more than 70% of energy, have decreased dramatically from 41.4% in 2010 to 25.1% in 2019. </a:t>
            </a:r>
          </a:p>
          <a:p>
            <a:r>
              <a:rPr lang="en-US" altLang="ko-KR" dirty="0"/>
              <a:t>The percentage of high-carb diets also varies across age groups. Notably, while the lowest proportion of high-carb diets is found in those aged 19 to 29, this group also shows the highest proportion of low-carb diets, defined as less than 45%. </a:t>
            </a:r>
            <a:endParaRPr lang="ko-KR" altLang="en-US" dirty="0"/>
          </a:p>
        </p:txBody>
      </p:sp>
      <p:sp>
        <p:nvSpPr>
          <p:cNvPr id="4" name="슬라이드 번호 개체 틀 3"/>
          <p:cNvSpPr>
            <a:spLocks noGrp="1"/>
          </p:cNvSpPr>
          <p:nvPr>
            <p:ph type="sldNum" sz="quarter" idx="5"/>
          </p:nvPr>
        </p:nvSpPr>
        <p:spPr/>
        <p:txBody>
          <a:bodyPr/>
          <a:lstStyle/>
          <a:p>
            <a:fld id="{A2371F7E-8BDE-46C0-A790-E0CA498247FE}" type="slidenum">
              <a:rPr lang="ko-KR" altLang="en-US" smtClean="0"/>
              <a:t>20</a:t>
            </a:fld>
            <a:endParaRPr lang="ko-KR" altLang="en-US"/>
          </a:p>
        </p:txBody>
      </p:sp>
    </p:spTree>
    <p:extLst>
      <p:ext uri="{BB962C8B-B14F-4D97-AF65-F5344CB8AC3E}">
        <p14:creationId xmlns:p14="http://schemas.microsoft.com/office/powerpoint/2010/main" val="34183512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Let’s move to the next phase: what lies beyond low-carb diets?</a:t>
            </a:r>
            <a:endParaRPr lang="ko-KR" altLang="en-US" dirty="0"/>
          </a:p>
        </p:txBody>
      </p:sp>
      <p:sp>
        <p:nvSpPr>
          <p:cNvPr id="4" name="슬라이드 번호 개체 틀 3"/>
          <p:cNvSpPr>
            <a:spLocks noGrp="1"/>
          </p:cNvSpPr>
          <p:nvPr>
            <p:ph type="sldNum" sz="quarter" idx="5"/>
          </p:nvPr>
        </p:nvSpPr>
        <p:spPr/>
        <p:txBody>
          <a:bodyPr/>
          <a:lstStyle/>
          <a:p>
            <a:fld id="{A2371F7E-8BDE-46C0-A790-E0CA498247FE}" type="slidenum">
              <a:rPr lang="ko-KR" altLang="en-US" smtClean="0"/>
              <a:t>21</a:t>
            </a:fld>
            <a:endParaRPr lang="ko-KR" altLang="en-US"/>
          </a:p>
        </p:txBody>
      </p:sp>
    </p:spTree>
    <p:extLst>
      <p:ext uri="{BB962C8B-B14F-4D97-AF65-F5344CB8AC3E}">
        <p14:creationId xmlns:p14="http://schemas.microsoft.com/office/powerpoint/2010/main" val="15714672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According to the article previously mentioned, which showed a U-shaped association between carbohydrate intake and mortality, the study also analyzed the effects of substituting carbohydrates with other macronutrients. The key finding was that replacing carbs with animal protein and fat increased the hazard risk by 18%, whereas substituting with plant-based protein and fat decreased the risk by 18%.</a:t>
            </a:r>
          </a:p>
          <a:p>
            <a:endParaRPr lang="ko-KR" altLang="en-US" dirty="0"/>
          </a:p>
        </p:txBody>
      </p:sp>
      <p:sp>
        <p:nvSpPr>
          <p:cNvPr id="4" name="슬라이드 번호 개체 틀 3"/>
          <p:cNvSpPr>
            <a:spLocks noGrp="1"/>
          </p:cNvSpPr>
          <p:nvPr>
            <p:ph type="sldNum" sz="quarter" idx="5"/>
          </p:nvPr>
        </p:nvSpPr>
        <p:spPr/>
        <p:txBody>
          <a:bodyPr/>
          <a:lstStyle/>
          <a:p>
            <a:fld id="{A2371F7E-8BDE-46C0-A790-E0CA498247FE}" type="slidenum">
              <a:rPr lang="ko-KR" altLang="en-US" smtClean="0"/>
              <a:t>22</a:t>
            </a:fld>
            <a:endParaRPr lang="ko-KR" altLang="en-US"/>
          </a:p>
        </p:txBody>
      </p:sp>
    </p:spTree>
    <p:extLst>
      <p:ext uri="{BB962C8B-B14F-4D97-AF65-F5344CB8AC3E}">
        <p14:creationId xmlns:p14="http://schemas.microsoft.com/office/powerpoint/2010/main" val="17188021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This slide presents a study evaluating the effect of low-carb diets on 4-year weight changes based on the sources of protein and fat. Five scoring system were developed; total, animal-based, vegetable-based, healthy, unhealthy. </a:t>
            </a:r>
          </a:p>
          <a:p>
            <a:pPr marL="0" marR="0" lvl="0" indent="0" algn="l" defTabSz="914400" rtl="0" eaLnBrk="1" fontAlgn="auto" latinLnBrk="1" hangingPunct="1">
              <a:lnSpc>
                <a:spcPct val="130000"/>
              </a:lnSpc>
              <a:spcBef>
                <a:spcPts val="0"/>
              </a:spcBef>
              <a:spcAft>
                <a:spcPts val="0"/>
              </a:spcAft>
              <a:buClrTx/>
              <a:buSzTx/>
              <a:buFontTx/>
              <a:buNone/>
              <a:tabLst/>
              <a:defRPr/>
            </a:pPr>
            <a:r>
              <a:rPr lang="en-US" altLang="ko-KR" dirty="0"/>
              <a:t>The results showed that while total carb intake and the source of protein (animal or vegetable) had similar effects, a </a:t>
            </a:r>
            <a:r>
              <a:rPr lang="en-US" altLang="ko-KR" b="1" dirty="0"/>
              <a:t>healthy low-carb diet </a:t>
            </a:r>
            <a:r>
              <a:rPr lang="en-US" altLang="ko-KR" dirty="0"/>
              <a:t>was associated with weight reduction, whereas an </a:t>
            </a:r>
            <a:r>
              <a:rPr lang="en-US" altLang="ko-KR" b="1" dirty="0"/>
              <a:t>unhealthy low-carb diet </a:t>
            </a:r>
            <a:r>
              <a:rPr lang="en-US" altLang="ko-KR" dirty="0"/>
              <a:t>was linked to weight gain. </a:t>
            </a:r>
          </a:p>
          <a:p>
            <a:pPr marL="0" marR="0" lvl="0" indent="0" algn="l" defTabSz="914400" rtl="0" eaLnBrk="1" fontAlgn="auto" latinLnBrk="1" hangingPunct="1">
              <a:lnSpc>
                <a:spcPct val="130000"/>
              </a:lnSpc>
              <a:spcBef>
                <a:spcPts val="0"/>
              </a:spcBef>
              <a:spcAft>
                <a:spcPts val="0"/>
              </a:spcAft>
              <a:buClrTx/>
              <a:buSzTx/>
              <a:buFontTx/>
              <a:buNone/>
              <a:tabLst/>
              <a:defRPr/>
            </a:pPr>
            <a:endParaRPr lang="en-US" altLang="ko-KR" dirty="0"/>
          </a:p>
          <a:p>
            <a:pPr marL="0" marR="0" lvl="0" indent="0" algn="l" defTabSz="914400" rtl="0" eaLnBrk="1" fontAlgn="auto" latinLnBrk="1" hangingPunct="1">
              <a:lnSpc>
                <a:spcPct val="130000"/>
              </a:lnSpc>
              <a:spcBef>
                <a:spcPts val="0"/>
              </a:spcBef>
              <a:spcAft>
                <a:spcPts val="0"/>
              </a:spcAft>
              <a:buClrTx/>
              <a:buSzTx/>
              <a:buFontTx/>
              <a:buNone/>
              <a:tabLst/>
              <a:defRPr/>
            </a:pPr>
            <a:r>
              <a:rPr lang="en-US" altLang="ko-KR" dirty="0"/>
              <a:t>A healthy LCD focuses on less refined carbohydrates, more plant protein, and healthy fats, while an unhealthy LCD emphasizes more animal protein, unhealthy fats, and less healthful carbs. This study underscores that </a:t>
            </a:r>
            <a:r>
              <a:rPr lang="en-US" altLang="ko-KR" b="1" dirty="0"/>
              <a:t>carb quality</a:t>
            </a:r>
            <a:r>
              <a:rPr lang="en-US" altLang="ko-KR" dirty="0"/>
              <a:t> is more important than the quantity of carb intake, highlighting the role of diet composition in influencing health outcomes.</a:t>
            </a:r>
          </a:p>
          <a:p>
            <a:pPr marL="0" marR="0" lvl="0" indent="0" algn="l" defTabSz="914400" rtl="0" eaLnBrk="1" fontAlgn="auto" latinLnBrk="1" hangingPunct="1">
              <a:lnSpc>
                <a:spcPct val="130000"/>
              </a:lnSpc>
              <a:spcBef>
                <a:spcPts val="0"/>
              </a:spcBef>
              <a:spcAft>
                <a:spcPts val="0"/>
              </a:spcAft>
              <a:buClrTx/>
              <a:buSzTx/>
              <a:buFontTx/>
              <a:buNone/>
              <a:tabLst/>
              <a:defRPr/>
            </a:pPr>
            <a:endParaRPr lang="en-US" altLang="ko-KR" sz="1000" dirty="0">
              <a:latin typeface="Arial" panose="020B0604020202020204" pitchFamily="34" charset="0"/>
              <a:cs typeface="Arial" panose="020B0604020202020204" pitchFamily="34" charset="0"/>
            </a:endParaRPr>
          </a:p>
          <a:p>
            <a:pPr algn="l"/>
            <a:r>
              <a:rPr lang="en-US" altLang="ko-KR" sz="1000" dirty="0">
                <a:latin typeface="Arial" panose="020B0604020202020204" pitchFamily="34" charset="0"/>
                <a:cs typeface="Arial" panose="020B0604020202020204" pitchFamily="34" charset="0"/>
              </a:rPr>
              <a:t>* Intervention protocol</a:t>
            </a:r>
          </a:p>
          <a:p>
            <a:pPr algn="l"/>
            <a:r>
              <a:rPr lang="en-US" altLang="ko-KR" sz="1000" dirty="0">
                <a:latin typeface="Arial" panose="020B0604020202020204" pitchFamily="34" charset="0"/>
                <a:cs typeface="Arial" panose="020B0604020202020204" pitchFamily="34" charset="0"/>
              </a:rPr>
              <a:t>(1) a total LCD (TLCD) emphasizing overall lower carbohydrate intake; (2) an animal-based LCD (ALCD) that emphasized animal-sourced protein and fat; (3) a vegetable-based LCD (VLCD) that emphasized plant-sourced protein and fat; (4) a healthy LCD (HLCD) emphasizing less refined carbohydrates, more plant protein, and healthy fat; and (5) an unhealthy LCD (ULCD) emphasizing less healthful carbohydrates, more animal protein, and unhealthy fat.</a:t>
            </a:r>
          </a:p>
          <a:p>
            <a:pPr algn="l"/>
            <a:endParaRPr lang="en-US" altLang="ko-KR" sz="1000" dirty="0">
              <a:latin typeface="Arial" panose="020B0604020202020204" pitchFamily="34" charset="0"/>
              <a:cs typeface="Arial" panose="020B0604020202020204" pitchFamily="34" charset="0"/>
            </a:endParaRPr>
          </a:p>
          <a:p>
            <a:pPr algn="l"/>
            <a:endParaRPr lang="ko-KR" altLang="en-US" sz="1000" dirty="0">
              <a:latin typeface="Arial" panose="020B0604020202020204" pitchFamily="34" charset="0"/>
              <a:cs typeface="Arial" panose="020B0604020202020204" pitchFamily="34" charset="0"/>
            </a:endParaRPr>
          </a:p>
        </p:txBody>
      </p:sp>
      <p:sp>
        <p:nvSpPr>
          <p:cNvPr id="4" name="슬라이드 번호 개체 틀 3"/>
          <p:cNvSpPr>
            <a:spLocks noGrp="1"/>
          </p:cNvSpPr>
          <p:nvPr>
            <p:ph type="sldNum" sz="quarter" idx="5"/>
          </p:nvPr>
        </p:nvSpPr>
        <p:spPr/>
        <p:txBody>
          <a:bodyPr/>
          <a:lstStyle/>
          <a:p>
            <a:fld id="{A2371F7E-8BDE-46C0-A790-E0CA498247FE}" type="slidenum">
              <a:rPr lang="ko-KR" altLang="en-US" smtClean="0"/>
              <a:t>23</a:t>
            </a:fld>
            <a:endParaRPr lang="ko-KR" altLang="en-US"/>
          </a:p>
        </p:txBody>
      </p:sp>
    </p:spTree>
    <p:extLst>
      <p:ext uri="{BB962C8B-B14F-4D97-AF65-F5344CB8AC3E}">
        <p14:creationId xmlns:p14="http://schemas.microsoft.com/office/powerpoint/2010/main" val="38974904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This is a well-designed randomized controlled trial (RCT), comparing healthy low-fat versus low-carb diets, with both approaches emphasizing high-quality foods. The key finding, as highlighted in yellow in Table 3, was that both diets resulted in similar weight reduction. However, BMI, HDL, and triglycerides improved more significantly in the healthy low-carb group (highlighted in pink), while LDL was significantly lower in the low-fat group. </a:t>
            </a:r>
          </a:p>
          <a:p>
            <a:pPr marL="0" marR="0" lvl="0" indent="0" algn="l" defTabSz="914400" rtl="0" eaLnBrk="1" fontAlgn="auto" latinLnBrk="1" hangingPunct="1">
              <a:lnSpc>
                <a:spcPct val="130000"/>
              </a:lnSpc>
              <a:spcBef>
                <a:spcPts val="0"/>
              </a:spcBef>
              <a:spcAft>
                <a:spcPts val="0"/>
              </a:spcAft>
              <a:buClrTx/>
              <a:buSzTx/>
              <a:buFontTx/>
              <a:buNone/>
              <a:tabLst/>
              <a:defRPr/>
            </a:pPr>
            <a:endParaRPr lang="en-US" altLang="ko-KR" dirty="0"/>
          </a:p>
          <a:p>
            <a:pPr marL="0" marR="0" lvl="0" indent="0" algn="l" defTabSz="914400" rtl="0" eaLnBrk="1" fontAlgn="auto" latinLnBrk="1" hangingPunct="1">
              <a:lnSpc>
                <a:spcPct val="130000"/>
              </a:lnSpc>
              <a:spcBef>
                <a:spcPts val="0"/>
              </a:spcBef>
              <a:spcAft>
                <a:spcPts val="0"/>
              </a:spcAft>
              <a:buClrTx/>
              <a:buSzTx/>
              <a:buFontTx/>
              <a:buNone/>
              <a:tabLst/>
              <a:defRPr/>
            </a:pPr>
            <a:r>
              <a:rPr lang="en-US" altLang="ko-KR" dirty="0"/>
              <a:t>This study provides key insights into the importance of carbohydrate quality. The study suggests that core nutritional principles—focusing on high-quality foods—are more important, and the choice between low-fat or low-carb diets can depend on participants' preference. </a:t>
            </a:r>
          </a:p>
          <a:p>
            <a:endParaRPr lang="en-US" altLang="ko-KR" dirty="0"/>
          </a:p>
        </p:txBody>
      </p:sp>
      <p:sp>
        <p:nvSpPr>
          <p:cNvPr id="4" name="슬라이드 번호 개체 틀 3"/>
          <p:cNvSpPr>
            <a:spLocks noGrp="1"/>
          </p:cNvSpPr>
          <p:nvPr>
            <p:ph type="sldNum" sz="quarter" idx="5"/>
          </p:nvPr>
        </p:nvSpPr>
        <p:spPr/>
        <p:txBody>
          <a:bodyPr/>
          <a:lstStyle/>
          <a:p>
            <a:fld id="{A2371F7E-8BDE-46C0-A790-E0CA498247FE}" type="slidenum">
              <a:rPr lang="ko-KR" altLang="en-US" smtClean="0"/>
              <a:t>24</a:t>
            </a:fld>
            <a:endParaRPr lang="ko-KR" altLang="en-US"/>
          </a:p>
        </p:txBody>
      </p:sp>
    </p:spTree>
    <p:extLst>
      <p:ext uri="{BB962C8B-B14F-4D97-AF65-F5344CB8AC3E}">
        <p14:creationId xmlns:p14="http://schemas.microsoft.com/office/powerpoint/2010/main" val="2125952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This study, another from my research utilizing National Survey data, evaluated moderate carbohydrate intake by food source. Moderate carb diets were defined as 50-60%, while high carb diets were more than 70%. The ratio of plant to animal protein intake was calculated, with a ratio over 1 labeled as a plant-based diet. </a:t>
            </a:r>
          </a:p>
          <a:p>
            <a:endParaRPr lang="en-US" altLang="ko-KR" dirty="0"/>
          </a:p>
          <a:p>
            <a:pPr marL="0" marR="0" lvl="0" indent="0" algn="l" defTabSz="914400" rtl="0" eaLnBrk="1" fontAlgn="auto" latinLnBrk="1" hangingPunct="1">
              <a:lnSpc>
                <a:spcPct val="130000"/>
              </a:lnSpc>
              <a:spcBef>
                <a:spcPts val="0"/>
              </a:spcBef>
              <a:spcAft>
                <a:spcPts val="0"/>
              </a:spcAft>
              <a:buClrTx/>
              <a:buSzTx/>
              <a:buFontTx/>
              <a:buNone/>
              <a:tabLst/>
              <a:defRPr/>
            </a:pPr>
            <a:r>
              <a:rPr lang="en-US" altLang="ko-KR" dirty="0"/>
              <a:t>The key findings showed that compared to those with moderate-carb, plant-based diets,</a:t>
            </a:r>
          </a:p>
          <a:p>
            <a:pPr marL="0" marR="0" lvl="0" indent="0" algn="l" defTabSz="914400" rtl="0" eaLnBrk="1" fontAlgn="auto" latinLnBrk="1" hangingPunct="1">
              <a:lnSpc>
                <a:spcPct val="130000"/>
              </a:lnSpc>
              <a:spcBef>
                <a:spcPts val="0"/>
              </a:spcBef>
              <a:spcAft>
                <a:spcPts val="0"/>
              </a:spcAft>
              <a:buClrTx/>
              <a:buSzTx/>
              <a:buFontTx/>
              <a:buNone/>
              <a:tabLst/>
              <a:defRPr/>
            </a:pPr>
            <a:r>
              <a:rPr lang="en-US" altLang="ko-KR" dirty="0"/>
              <a:t>those with high-carb, plant-based diets had 1.73 times the odds of metabolic syndrome, and individuals with high-carb, animal-based diets had 2.42 times the odds.  </a:t>
            </a:r>
          </a:p>
          <a:p>
            <a:pPr marL="0" marR="0" lvl="0" indent="0" algn="l" defTabSz="914400" rtl="0" eaLnBrk="1" fontAlgn="auto" latinLnBrk="1" hangingPunct="1">
              <a:lnSpc>
                <a:spcPct val="130000"/>
              </a:lnSpc>
              <a:spcBef>
                <a:spcPts val="0"/>
              </a:spcBef>
              <a:spcAft>
                <a:spcPts val="0"/>
              </a:spcAft>
              <a:buClrTx/>
              <a:buSzTx/>
              <a:buFontTx/>
              <a:buNone/>
              <a:tabLst/>
              <a:defRPr/>
            </a:pPr>
            <a:endParaRPr lang="en-US" altLang="ko-KR" dirty="0"/>
          </a:p>
          <a:p>
            <a:pPr marL="0" marR="0" lvl="0" indent="0" algn="l" defTabSz="914400" rtl="0" eaLnBrk="1" fontAlgn="auto" latinLnBrk="1" hangingPunct="1">
              <a:lnSpc>
                <a:spcPct val="130000"/>
              </a:lnSpc>
              <a:spcBef>
                <a:spcPts val="0"/>
              </a:spcBef>
              <a:spcAft>
                <a:spcPts val="0"/>
              </a:spcAft>
              <a:buClrTx/>
              <a:buSzTx/>
              <a:buFontTx/>
              <a:buNone/>
              <a:tabLst/>
              <a:defRPr/>
            </a:pPr>
            <a:r>
              <a:rPr lang="en-US" altLang="ko-KR" dirty="0"/>
              <a:t>This study also highlights that the impact of moderate carbohydrate diets varies depending on the source of the food, with plant-based sources showing a lower risk of metabolic syndrome compared to animal-based sources.</a:t>
            </a:r>
            <a:endParaRPr lang="ko-KR" altLang="en-US" dirty="0"/>
          </a:p>
        </p:txBody>
      </p:sp>
      <p:sp>
        <p:nvSpPr>
          <p:cNvPr id="4" name="슬라이드 번호 개체 틀 3"/>
          <p:cNvSpPr>
            <a:spLocks noGrp="1"/>
          </p:cNvSpPr>
          <p:nvPr>
            <p:ph type="sldNum" sz="quarter" idx="5"/>
          </p:nvPr>
        </p:nvSpPr>
        <p:spPr/>
        <p:txBody>
          <a:bodyPr/>
          <a:lstStyle/>
          <a:p>
            <a:fld id="{A2371F7E-8BDE-46C0-A790-E0CA498247FE}" type="slidenum">
              <a:rPr lang="ko-KR" altLang="en-US" smtClean="0"/>
              <a:t>25</a:t>
            </a:fld>
            <a:endParaRPr lang="ko-KR" altLang="en-US"/>
          </a:p>
        </p:txBody>
      </p:sp>
    </p:spTree>
    <p:extLst>
      <p:ext uri="{BB962C8B-B14F-4D97-AF65-F5344CB8AC3E}">
        <p14:creationId xmlns:p14="http://schemas.microsoft.com/office/powerpoint/2010/main" val="28807191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A2371F7E-8BDE-46C0-A790-E0CA498247FE}" type="slidenum">
              <a:rPr lang="ko-KR" altLang="en-US" smtClean="0"/>
              <a:t>26</a:t>
            </a:fld>
            <a:endParaRPr lang="ko-KR" altLang="en-US"/>
          </a:p>
        </p:txBody>
      </p:sp>
    </p:spTree>
    <p:extLst>
      <p:ext uri="{BB962C8B-B14F-4D97-AF65-F5344CB8AC3E}">
        <p14:creationId xmlns:p14="http://schemas.microsoft.com/office/powerpoint/2010/main" val="5288395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5"/>
          </p:nvPr>
        </p:nvSpPr>
        <p:spPr/>
        <p:txBody>
          <a:bodyPr/>
          <a:lstStyle/>
          <a:p>
            <a:fld id="{A2371F7E-8BDE-46C0-A790-E0CA498247FE}" type="slidenum">
              <a:rPr lang="ko-KR" altLang="en-US" smtClean="0"/>
              <a:t>27</a:t>
            </a:fld>
            <a:endParaRPr lang="ko-KR" altLang="en-US"/>
          </a:p>
        </p:txBody>
      </p:sp>
    </p:spTree>
    <p:extLst>
      <p:ext uri="{BB962C8B-B14F-4D97-AF65-F5344CB8AC3E}">
        <p14:creationId xmlns:p14="http://schemas.microsoft.com/office/powerpoint/2010/main" val="802293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  What are low-carb diets? Why does it matter? It matters to me because after examining Korean dietary data from the past decade, I’ve been curious about what the “right” number of carb intake should be, especially given Korea’s high-carb dietary culture. About 20 years before, Korean adults consumed more than 65%, almost close to 70%. While much of the literatures suggests 20 to 40%, I wonder how realistic that is for Korea.</a:t>
            </a:r>
          </a:p>
          <a:p>
            <a:r>
              <a:rPr lang="en-US" altLang="ko-KR" dirty="0"/>
              <a:t>   Let me briefly touch on the history of low-carb diets. LCDs became popular in the 1860s, thanks to William Banting who claimed to have lost 21 kg without hunger. Since then, many variations of LCD have emerged. One of the most famous is the Atkins diet, which you’ve likely heard of- it’s been one of the most successful low-carb approaches over the years. </a:t>
            </a:r>
          </a:p>
          <a:p>
            <a:r>
              <a:rPr lang="en-US" altLang="ko-KR" dirty="0"/>
              <a:t> However, many variations of low-carb diets have lead to no universal definition. The graph in the middle of this slide shows one literature to categorize different LCDs, including the Akins diet. To make it easier to understand, I’ve created a table next to the graph. You can clearly see how carb intake differs across various types of LCDs. </a:t>
            </a:r>
          </a:p>
          <a:p>
            <a:r>
              <a:rPr lang="en-US" altLang="ko-KR" dirty="0"/>
              <a:t>  </a:t>
            </a:r>
            <a:endParaRPr lang="ko-KR" altLang="en-US" dirty="0"/>
          </a:p>
        </p:txBody>
      </p:sp>
      <p:sp>
        <p:nvSpPr>
          <p:cNvPr id="4" name="슬라이드 번호 개체 틀 3"/>
          <p:cNvSpPr>
            <a:spLocks noGrp="1"/>
          </p:cNvSpPr>
          <p:nvPr>
            <p:ph type="sldNum" sz="quarter" idx="5"/>
          </p:nvPr>
        </p:nvSpPr>
        <p:spPr/>
        <p:txBody>
          <a:bodyPr/>
          <a:lstStyle/>
          <a:p>
            <a:fld id="{A2371F7E-8BDE-46C0-A790-E0CA498247FE}" type="slidenum">
              <a:rPr lang="ko-KR" altLang="en-US" smtClean="0"/>
              <a:t>3</a:t>
            </a:fld>
            <a:endParaRPr lang="ko-KR" altLang="en-US"/>
          </a:p>
        </p:txBody>
      </p:sp>
    </p:spTree>
    <p:extLst>
      <p:ext uri="{BB962C8B-B14F-4D97-AF65-F5344CB8AC3E}">
        <p14:creationId xmlns:p14="http://schemas.microsoft.com/office/powerpoint/2010/main" val="1879565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Here is another literature to categorize different LCDs, this one suggested by the US National Lipid Association. I’ve also created a table to show carb intake by different definitions. This classification is more refined, with very-low carb defined as less than 10% of energy, while low-carb diets are defined as only 10-25%, which feels quite strict compared to other approaches. Additionally high carb diets are defined as more than 45%, which also feels quite strict compared to what we typically see in the Korean diet. This classification really highlights how different the standards can be depending on the context. </a:t>
            </a:r>
            <a:endParaRPr lang="ko-KR" altLang="en-US" dirty="0"/>
          </a:p>
        </p:txBody>
      </p:sp>
      <p:sp>
        <p:nvSpPr>
          <p:cNvPr id="4" name="슬라이드 번호 개체 틀 3"/>
          <p:cNvSpPr>
            <a:spLocks noGrp="1"/>
          </p:cNvSpPr>
          <p:nvPr>
            <p:ph type="sldNum" sz="quarter" idx="5"/>
          </p:nvPr>
        </p:nvSpPr>
        <p:spPr/>
        <p:txBody>
          <a:bodyPr/>
          <a:lstStyle/>
          <a:p>
            <a:fld id="{A2371F7E-8BDE-46C0-A790-E0CA498247FE}" type="slidenum">
              <a:rPr lang="ko-KR" altLang="en-US" smtClean="0"/>
              <a:t>4</a:t>
            </a:fld>
            <a:endParaRPr lang="ko-KR" altLang="en-US"/>
          </a:p>
        </p:txBody>
      </p:sp>
    </p:spTree>
    <p:extLst>
      <p:ext uri="{BB962C8B-B14F-4D97-AF65-F5344CB8AC3E}">
        <p14:creationId xmlns:p14="http://schemas.microsoft.com/office/powerpoint/2010/main" val="3281168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This is the recent article scoping the definition of LCDs in the science literatures published from 2002 to 2022. Based on 508 articles, the authors found that varying definition can lead to different metabolic effect. This is due to not only the range of carb intake but also the amount and source of protein and fat intake. </a:t>
            </a:r>
          </a:p>
          <a:p>
            <a:endParaRPr lang="en-US" altLang="ko-KR" dirty="0"/>
          </a:p>
          <a:p>
            <a:r>
              <a:rPr lang="en-US" altLang="ko-KR" dirty="0"/>
              <a:t>As shown in the heat map on the right, various types of LCDs exists, such as Carb-restricted, low-carb with high fat, low-carb with high protein, with carb intake ranging from 0% to 50% of energy. In general, we can differentiate into low-carb diets and very-low carb diets: low-carb diets are a broader category, defined as having less than 45% of energy, while very low-carb diets, often referred to as ketogenic diets, are more restrictive, comprising less than10%. </a:t>
            </a:r>
          </a:p>
          <a:p>
            <a:endParaRPr lang="en-US" altLang="ko-KR" dirty="0"/>
          </a:p>
          <a:p>
            <a:pPr marL="0" marR="0" lvl="0" indent="0" algn="l" defTabSz="914400" rtl="0" eaLnBrk="1" fontAlgn="auto" latinLnBrk="1" hangingPunct="1">
              <a:lnSpc>
                <a:spcPct val="130000"/>
              </a:lnSpc>
              <a:spcBef>
                <a:spcPts val="0"/>
              </a:spcBef>
              <a:spcAft>
                <a:spcPts val="0"/>
              </a:spcAft>
              <a:buClrTx/>
              <a:buSzTx/>
              <a:buFontTx/>
              <a:buNone/>
              <a:tabLst/>
              <a:defRPr/>
            </a:pPr>
            <a:r>
              <a:rPr lang="en-US" altLang="ko-KR" dirty="0"/>
              <a:t>*Most studies (51.9%) simply referred to as “low-carb diets”. </a:t>
            </a:r>
          </a:p>
          <a:p>
            <a:endParaRPr lang="ko-KR" altLang="en-US" dirty="0"/>
          </a:p>
        </p:txBody>
      </p:sp>
      <p:sp>
        <p:nvSpPr>
          <p:cNvPr id="4" name="슬라이드 번호 개체 틀 3"/>
          <p:cNvSpPr>
            <a:spLocks noGrp="1"/>
          </p:cNvSpPr>
          <p:nvPr>
            <p:ph type="sldNum" sz="quarter" idx="5"/>
          </p:nvPr>
        </p:nvSpPr>
        <p:spPr/>
        <p:txBody>
          <a:bodyPr/>
          <a:lstStyle/>
          <a:p>
            <a:fld id="{A2371F7E-8BDE-46C0-A790-E0CA498247FE}" type="slidenum">
              <a:rPr lang="ko-KR" altLang="en-US" smtClean="0"/>
              <a:t>5</a:t>
            </a:fld>
            <a:endParaRPr lang="ko-KR" altLang="en-US"/>
          </a:p>
        </p:txBody>
      </p:sp>
    </p:spTree>
    <p:extLst>
      <p:ext uri="{BB962C8B-B14F-4D97-AF65-F5344CB8AC3E}">
        <p14:creationId xmlns:p14="http://schemas.microsoft.com/office/powerpoint/2010/main" val="3524942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Although there is no universal consensus on the effects of low-carb diets, several meta-analysis allow us to summarize the findings to date. It is important to emphasize that both diets can be effective for weight loss, albeit for different reasons. </a:t>
            </a:r>
          </a:p>
          <a:p>
            <a:endParaRPr lang="en-US" altLang="ko-KR" dirty="0"/>
          </a:p>
          <a:p>
            <a:r>
              <a:rPr lang="en-US" altLang="ko-KR" dirty="0"/>
              <a:t>Low-carb diets are typically classified as less than 45%, with very-low carb diets ranging 5% to 15%. Despite being accompanied by higher fat intakes, low carb diets demonstrate noticeable and immediate effects on weight loss. In the  initial phase, these diets can increase energy expenditure and suppresses hunger. However, the long-term effects remains less well established. </a:t>
            </a:r>
          </a:p>
          <a:p>
            <a:endParaRPr lang="en-US" altLang="ko-KR" dirty="0"/>
          </a:p>
          <a:p>
            <a:r>
              <a:rPr lang="en-US" altLang="ko-KR" dirty="0"/>
              <a:t>Conversely, low-fat diets are defined as having less than 25% or 30% of energy. While these diets can also lead to weight loss, they often result in lower satiety, which can increase feelings of hunger and decrease adherence to the diet.</a:t>
            </a:r>
          </a:p>
          <a:p>
            <a:r>
              <a:rPr lang="en-US" altLang="ko-KR" dirty="0"/>
              <a:t> </a:t>
            </a:r>
            <a:endParaRPr lang="ko-KR" altLang="en-US" dirty="0"/>
          </a:p>
        </p:txBody>
      </p:sp>
      <p:sp>
        <p:nvSpPr>
          <p:cNvPr id="4" name="슬라이드 번호 개체 틀 3"/>
          <p:cNvSpPr>
            <a:spLocks noGrp="1"/>
          </p:cNvSpPr>
          <p:nvPr>
            <p:ph type="sldNum" sz="quarter" idx="5"/>
          </p:nvPr>
        </p:nvSpPr>
        <p:spPr/>
        <p:txBody>
          <a:bodyPr/>
          <a:lstStyle/>
          <a:p>
            <a:fld id="{B2083333-41A8-4AE3-B11C-AF3B724FA812}" type="slidenum">
              <a:rPr lang="ko-KR" altLang="en-US" smtClean="0"/>
              <a:t>6</a:t>
            </a:fld>
            <a:endParaRPr lang="ko-KR" altLang="en-US"/>
          </a:p>
        </p:txBody>
      </p:sp>
    </p:spTree>
    <p:extLst>
      <p:ext uri="{BB962C8B-B14F-4D97-AF65-F5344CB8AC3E}">
        <p14:creationId xmlns:p14="http://schemas.microsoft.com/office/powerpoint/2010/main" val="1262086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Let’s move to the recent evidence between carb intake and cardiometabolic risk factors.</a:t>
            </a:r>
            <a:endParaRPr lang="ko-KR" altLang="en-US" dirty="0"/>
          </a:p>
        </p:txBody>
      </p:sp>
      <p:sp>
        <p:nvSpPr>
          <p:cNvPr id="4" name="슬라이드 번호 개체 틀 3"/>
          <p:cNvSpPr>
            <a:spLocks noGrp="1"/>
          </p:cNvSpPr>
          <p:nvPr>
            <p:ph type="sldNum" sz="quarter" idx="5"/>
          </p:nvPr>
        </p:nvSpPr>
        <p:spPr/>
        <p:txBody>
          <a:bodyPr/>
          <a:lstStyle/>
          <a:p>
            <a:fld id="{A2371F7E-8BDE-46C0-A790-E0CA498247FE}" type="slidenum">
              <a:rPr lang="ko-KR" altLang="en-US" smtClean="0"/>
              <a:t>7</a:t>
            </a:fld>
            <a:endParaRPr lang="ko-KR" altLang="en-US"/>
          </a:p>
        </p:txBody>
      </p:sp>
    </p:spTree>
    <p:extLst>
      <p:ext uri="{BB962C8B-B14F-4D97-AF65-F5344CB8AC3E}">
        <p14:creationId xmlns:p14="http://schemas.microsoft.com/office/powerpoint/2010/main" val="2021302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This slide presents recent evidence on the effects of low-carb diets. This meta-analysis included 38 RCTs involving 6,499 participants. The overall mean difference in weight loss favored the low-carb diets, showing a reduction of -1 kg. However, when analyzed by study duration, significant results for low carb-diets were observed only at 6 to 12 months, with no significant differences noted in other time periods.</a:t>
            </a:r>
          </a:p>
          <a:p>
            <a:endParaRPr lang="ko-KR" altLang="en-US" dirty="0"/>
          </a:p>
        </p:txBody>
      </p:sp>
      <p:sp>
        <p:nvSpPr>
          <p:cNvPr id="4" name="슬라이드 번호 개체 틀 3"/>
          <p:cNvSpPr>
            <a:spLocks noGrp="1"/>
          </p:cNvSpPr>
          <p:nvPr>
            <p:ph type="sldNum" sz="quarter" idx="5"/>
          </p:nvPr>
        </p:nvSpPr>
        <p:spPr/>
        <p:txBody>
          <a:bodyPr/>
          <a:lstStyle/>
          <a:p>
            <a:fld id="{A2371F7E-8BDE-46C0-A790-E0CA498247FE}" type="slidenum">
              <a:rPr lang="ko-KR" altLang="en-US" smtClean="0"/>
              <a:t>8</a:t>
            </a:fld>
            <a:endParaRPr lang="ko-KR" altLang="en-US"/>
          </a:p>
        </p:txBody>
      </p:sp>
    </p:spTree>
    <p:extLst>
      <p:ext uri="{BB962C8B-B14F-4D97-AF65-F5344CB8AC3E}">
        <p14:creationId xmlns:p14="http://schemas.microsoft.com/office/powerpoint/2010/main" val="2405571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This</a:t>
            </a:r>
            <a:r>
              <a:rPr lang="ko-KR" altLang="en-US" dirty="0"/>
              <a:t> </a:t>
            </a:r>
            <a:r>
              <a:rPr lang="en-US" altLang="ko-KR" dirty="0"/>
              <a:t>study</a:t>
            </a:r>
            <a:r>
              <a:rPr lang="ko-KR" altLang="en-US" dirty="0"/>
              <a:t> </a:t>
            </a:r>
            <a:r>
              <a:rPr lang="en-US" altLang="ko-KR" dirty="0"/>
              <a:t>showed additional parameters. For LDL-cholesterol, low-fat diets were favored, showing a decrease 0.11 mg/dL. In contrast, low-carb diets showed a more significant benefit for serum triglycerides, with a decrease of 0.13 mg/dL. Overall, low-carb</a:t>
            </a:r>
            <a:r>
              <a:rPr lang="ko-KR" altLang="en-US" dirty="0"/>
              <a:t> </a:t>
            </a:r>
            <a:r>
              <a:rPr lang="en-US" altLang="ko-KR" dirty="0"/>
              <a:t>diets proved more beneficial than low-fat diets for weight loss, HDL cholesterol, and triglycerides in the short-term, while low-fat diets were more beneficial for LDL and total cholesterol. These findings suggest that dietary approaches should be tailored according to participants’ baseline levels. </a:t>
            </a:r>
            <a:endParaRPr lang="ko-KR" altLang="en-US" dirty="0"/>
          </a:p>
        </p:txBody>
      </p:sp>
      <p:sp>
        <p:nvSpPr>
          <p:cNvPr id="4" name="슬라이드 번호 개체 틀 3"/>
          <p:cNvSpPr>
            <a:spLocks noGrp="1"/>
          </p:cNvSpPr>
          <p:nvPr>
            <p:ph type="sldNum" sz="quarter" idx="5"/>
          </p:nvPr>
        </p:nvSpPr>
        <p:spPr/>
        <p:txBody>
          <a:bodyPr/>
          <a:lstStyle/>
          <a:p>
            <a:fld id="{A2371F7E-8BDE-46C0-A790-E0CA498247FE}" type="slidenum">
              <a:rPr lang="ko-KR" altLang="en-US" smtClean="0"/>
              <a:t>9</a:t>
            </a:fld>
            <a:endParaRPr lang="ko-KR" altLang="en-US"/>
          </a:p>
        </p:txBody>
      </p:sp>
    </p:spTree>
    <p:extLst>
      <p:ext uri="{BB962C8B-B14F-4D97-AF65-F5344CB8AC3E}">
        <p14:creationId xmlns:p14="http://schemas.microsoft.com/office/powerpoint/2010/main" val="2299588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A1B4EDE-8430-4491-9216-32C89C7AF8A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ko-KR" altLang="en-US"/>
              <a:t>마스터 제목 스타일 편집</a:t>
            </a:r>
          </a:p>
        </p:txBody>
      </p:sp>
      <p:sp>
        <p:nvSpPr>
          <p:cNvPr id="3" name="부제목 2">
            <a:extLst>
              <a:ext uri="{FF2B5EF4-FFF2-40B4-BE49-F238E27FC236}">
                <a16:creationId xmlns:a16="http://schemas.microsoft.com/office/drawing/2014/main" id="{63D72B2B-E36C-4587-A842-4F0A9DCDE6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
        <p:nvSpPr>
          <p:cNvPr id="4" name="날짜 개체 틀 3">
            <a:extLst>
              <a:ext uri="{FF2B5EF4-FFF2-40B4-BE49-F238E27FC236}">
                <a16:creationId xmlns:a16="http://schemas.microsoft.com/office/drawing/2014/main" id="{90992934-CA5E-4ED9-ABED-CF19DAAB94B6}"/>
              </a:ext>
            </a:extLst>
          </p:cNvPr>
          <p:cNvSpPr>
            <a:spLocks noGrp="1"/>
          </p:cNvSpPr>
          <p:nvPr>
            <p:ph type="dt" sz="half" idx="10"/>
          </p:nvPr>
        </p:nvSpPr>
        <p:spPr/>
        <p:txBody>
          <a:bodyPr/>
          <a:lstStyle/>
          <a:p>
            <a:fld id="{EDF096A5-4F30-462D-9646-F0D0F820B275}" type="datetime1">
              <a:rPr lang="ko-KR" altLang="en-US" smtClean="0"/>
              <a:t>2024-10-25</a:t>
            </a:fld>
            <a:endParaRPr lang="ko-KR" altLang="en-US"/>
          </a:p>
        </p:txBody>
      </p:sp>
      <p:sp>
        <p:nvSpPr>
          <p:cNvPr id="5" name="바닥글 개체 틀 4">
            <a:extLst>
              <a:ext uri="{FF2B5EF4-FFF2-40B4-BE49-F238E27FC236}">
                <a16:creationId xmlns:a16="http://schemas.microsoft.com/office/drawing/2014/main" id="{54A73A9B-88CC-4293-870D-7A1442189D2E}"/>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B9DBD80E-FDFB-4B1F-88FC-7015E056D050}"/>
              </a:ext>
            </a:extLst>
          </p:cNvPr>
          <p:cNvSpPr>
            <a:spLocks noGrp="1"/>
          </p:cNvSpPr>
          <p:nvPr>
            <p:ph type="sldNum" sz="quarter" idx="12"/>
          </p:nvPr>
        </p:nvSpPr>
        <p:spPr/>
        <p:txBody>
          <a:bodyPr/>
          <a:lstStyle/>
          <a:p>
            <a:fld id="{2A5DA38D-F70B-477C-AAD6-D74878AF2E44}" type="slidenum">
              <a:rPr lang="ko-KR" altLang="en-US" smtClean="0"/>
              <a:t>‹#›</a:t>
            </a:fld>
            <a:endParaRPr lang="ko-KR" altLang="en-US"/>
          </a:p>
        </p:txBody>
      </p:sp>
    </p:spTree>
    <p:extLst>
      <p:ext uri="{BB962C8B-B14F-4D97-AF65-F5344CB8AC3E}">
        <p14:creationId xmlns:p14="http://schemas.microsoft.com/office/powerpoint/2010/main" val="1598629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a:extLst>
              <a:ext uri="{FF2B5EF4-FFF2-40B4-BE49-F238E27FC236}">
                <a16:creationId xmlns:a16="http://schemas.microsoft.com/office/drawing/2014/main" id="{9E1423A4-D392-4325-9EB5-C50C4F5AC188}"/>
              </a:ext>
            </a:extLst>
          </p:cNvPr>
          <p:cNvSpPr>
            <a:spLocks noGrp="1"/>
          </p:cNvSpPr>
          <p:nvPr>
            <p:ph type="dt" sz="half" idx="10"/>
          </p:nvPr>
        </p:nvSpPr>
        <p:spPr/>
        <p:txBody>
          <a:bodyPr/>
          <a:lstStyle/>
          <a:p>
            <a:fld id="{346E81AF-9F67-4FA7-8690-36F0E62E63C5}" type="datetime1">
              <a:rPr lang="ko-KR" altLang="en-US" smtClean="0"/>
              <a:t>2024-10-25</a:t>
            </a:fld>
            <a:endParaRPr lang="ko-KR" altLang="en-US"/>
          </a:p>
        </p:txBody>
      </p:sp>
      <p:sp>
        <p:nvSpPr>
          <p:cNvPr id="3" name="바닥글 개체 틀 2">
            <a:extLst>
              <a:ext uri="{FF2B5EF4-FFF2-40B4-BE49-F238E27FC236}">
                <a16:creationId xmlns:a16="http://schemas.microsoft.com/office/drawing/2014/main" id="{03188D06-3993-4C40-AC7F-F8A72799AAC6}"/>
              </a:ext>
            </a:extLst>
          </p:cNvPr>
          <p:cNvSpPr>
            <a:spLocks noGrp="1"/>
          </p:cNvSpPr>
          <p:nvPr>
            <p:ph type="ftr" sz="quarter" idx="11"/>
          </p:nvPr>
        </p:nvSpPr>
        <p:spPr/>
        <p:txBody>
          <a:bodyPr/>
          <a:lstStyle/>
          <a:p>
            <a:endParaRPr lang="ko-KR" altLang="en-US"/>
          </a:p>
        </p:txBody>
      </p:sp>
      <p:sp>
        <p:nvSpPr>
          <p:cNvPr id="4" name="슬라이드 번호 개체 틀 3">
            <a:extLst>
              <a:ext uri="{FF2B5EF4-FFF2-40B4-BE49-F238E27FC236}">
                <a16:creationId xmlns:a16="http://schemas.microsoft.com/office/drawing/2014/main" id="{DBE538FC-DB04-45E7-BFA7-1511A8BDE5B9}"/>
              </a:ext>
            </a:extLst>
          </p:cNvPr>
          <p:cNvSpPr>
            <a:spLocks noGrp="1"/>
          </p:cNvSpPr>
          <p:nvPr>
            <p:ph type="sldNum" sz="quarter" idx="12"/>
          </p:nvPr>
        </p:nvSpPr>
        <p:spPr/>
        <p:txBody>
          <a:bodyPr/>
          <a:lstStyle/>
          <a:p>
            <a:fld id="{2A5DA38D-F70B-477C-AAD6-D74878AF2E44}" type="slidenum">
              <a:rPr lang="ko-KR" altLang="en-US" smtClean="0"/>
              <a:t>‹#›</a:t>
            </a:fld>
            <a:endParaRPr lang="ko-KR" altLang="en-US"/>
          </a:p>
        </p:txBody>
      </p:sp>
    </p:spTree>
    <p:extLst>
      <p:ext uri="{BB962C8B-B14F-4D97-AF65-F5344CB8AC3E}">
        <p14:creationId xmlns:p14="http://schemas.microsoft.com/office/powerpoint/2010/main" val="2609444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57D92275-1AAB-4527-886E-EC3F7CC8DF5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ko-KR" altLang="en-US"/>
              <a:t>마스터 제목 스타일 편집</a:t>
            </a:r>
          </a:p>
        </p:txBody>
      </p:sp>
      <p:sp>
        <p:nvSpPr>
          <p:cNvPr id="3" name="내용 개체 틀 2">
            <a:extLst>
              <a:ext uri="{FF2B5EF4-FFF2-40B4-BE49-F238E27FC236}">
                <a16:creationId xmlns:a16="http://schemas.microsoft.com/office/drawing/2014/main" id="{74BE492E-BDF4-43B8-BBE2-7972F7413B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텍스트 개체 틀 3">
            <a:extLst>
              <a:ext uri="{FF2B5EF4-FFF2-40B4-BE49-F238E27FC236}">
                <a16:creationId xmlns:a16="http://schemas.microsoft.com/office/drawing/2014/main" id="{54DCE2CE-B083-48F3-9A61-3052E9BE05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날짜 개체 틀 4">
            <a:extLst>
              <a:ext uri="{FF2B5EF4-FFF2-40B4-BE49-F238E27FC236}">
                <a16:creationId xmlns:a16="http://schemas.microsoft.com/office/drawing/2014/main" id="{1A5FD51D-EA65-4EDB-9F96-784015A3A96D}"/>
              </a:ext>
            </a:extLst>
          </p:cNvPr>
          <p:cNvSpPr>
            <a:spLocks noGrp="1"/>
          </p:cNvSpPr>
          <p:nvPr>
            <p:ph type="dt" sz="half" idx="10"/>
          </p:nvPr>
        </p:nvSpPr>
        <p:spPr/>
        <p:txBody>
          <a:bodyPr/>
          <a:lstStyle/>
          <a:p>
            <a:fld id="{587D7B79-1721-4A65-B8C2-66924A5955AB}" type="datetime1">
              <a:rPr lang="ko-KR" altLang="en-US" smtClean="0"/>
              <a:t>2024-10-25</a:t>
            </a:fld>
            <a:endParaRPr lang="ko-KR" altLang="en-US"/>
          </a:p>
        </p:txBody>
      </p:sp>
      <p:sp>
        <p:nvSpPr>
          <p:cNvPr id="6" name="바닥글 개체 틀 5">
            <a:extLst>
              <a:ext uri="{FF2B5EF4-FFF2-40B4-BE49-F238E27FC236}">
                <a16:creationId xmlns:a16="http://schemas.microsoft.com/office/drawing/2014/main" id="{E82BA2ED-466F-485B-83D0-DA28B4458D88}"/>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BF1075BD-789C-4325-B8A8-F0400CAF7AA8}"/>
              </a:ext>
            </a:extLst>
          </p:cNvPr>
          <p:cNvSpPr>
            <a:spLocks noGrp="1"/>
          </p:cNvSpPr>
          <p:nvPr>
            <p:ph type="sldNum" sz="quarter" idx="12"/>
          </p:nvPr>
        </p:nvSpPr>
        <p:spPr/>
        <p:txBody>
          <a:bodyPr/>
          <a:lstStyle/>
          <a:p>
            <a:fld id="{2A5DA38D-F70B-477C-AAD6-D74878AF2E44}" type="slidenum">
              <a:rPr lang="ko-KR" altLang="en-US" smtClean="0"/>
              <a:t>‹#›</a:t>
            </a:fld>
            <a:endParaRPr lang="ko-KR" altLang="en-US"/>
          </a:p>
        </p:txBody>
      </p:sp>
    </p:spTree>
    <p:extLst>
      <p:ext uri="{BB962C8B-B14F-4D97-AF65-F5344CB8AC3E}">
        <p14:creationId xmlns:p14="http://schemas.microsoft.com/office/powerpoint/2010/main" val="2143577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0E947C6-32B5-4167-8D27-C63811F4C59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ko-KR" altLang="en-US"/>
              <a:t>마스터 제목 스타일 편집</a:t>
            </a:r>
          </a:p>
        </p:txBody>
      </p:sp>
      <p:sp>
        <p:nvSpPr>
          <p:cNvPr id="3" name="그림 개체 틀 2">
            <a:extLst>
              <a:ext uri="{FF2B5EF4-FFF2-40B4-BE49-F238E27FC236}">
                <a16:creationId xmlns:a16="http://schemas.microsoft.com/office/drawing/2014/main" id="{4990A73D-6705-4839-8109-6B296293A5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a:extLst>
              <a:ext uri="{FF2B5EF4-FFF2-40B4-BE49-F238E27FC236}">
                <a16:creationId xmlns:a16="http://schemas.microsoft.com/office/drawing/2014/main" id="{982DCA50-6A44-4F34-AC39-3F8CEA04D1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날짜 개체 틀 4">
            <a:extLst>
              <a:ext uri="{FF2B5EF4-FFF2-40B4-BE49-F238E27FC236}">
                <a16:creationId xmlns:a16="http://schemas.microsoft.com/office/drawing/2014/main" id="{8C714644-1654-4AF8-968B-1963A7978C8E}"/>
              </a:ext>
            </a:extLst>
          </p:cNvPr>
          <p:cNvSpPr>
            <a:spLocks noGrp="1"/>
          </p:cNvSpPr>
          <p:nvPr>
            <p:ph type="dt" sz="half" idx="10"/>
          </p:nvPr>
        </p:nvSpPr>
        <p:spPr/>
        <p:txBody>
          <a:bodyPr/>
          <a:lstStyle/>
          <a:p>
            <a:fld id="{1D625715-4E26-4D19-877D-428197C4176E}" type="datetime1">
              <a:rPr lang="ko-KR" altLang="en-US" smtClean="0"/>
              <a:t>2024-10-25</a:t>
            </a:fld>
            <a:endParaRPr lang="ko-KR" altLang="en-US"/>
          </a:p>
        </p:txBody>
      </p:sp>
      <p:sp>
        <p:nvSpPr>
          <p:cNvPr id="6" name="바닥글 개체 틀 5">
            <a:extLst>
              <a:ext uri="{FF2B5EF4-FFF2-40B4-BE49-F238E27FC236}">
                <a16:creationId xmlns:a16="http://schemas.microsoft.com/office/drawing/2014/main" id="{2C4EE169-04D9-456C-819B-56E16124F55F}"/>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17909330-17FB-4B08-BC59-AD44BA390336}"/>
              </a:ext>
            </a:extLst>
          </p:cNvPr>
          <p:cNvSpPr>
            <a:spLocks noGrp="1"/>
          </p:cNvSpPr>
          <p:nvPr>
            <p:ph type="sldNum" sz="quarter" idx="12"/>
          </p:nvPr>
        </p:nvSpPr>
        <p:spPr/>
        <p:txBody>
          <a:bodyPr/>
          <a:lstStyle/>
          <a:p>
            <a:fld id="{2A5DA38D-F70B-477C-AAD6-D74878AF2E44}" type="slidenum">
              <a:rPr lang="ko-KR" altLang="en-US" smtClean="0"/>
              <a:t>‹#›</a:t>
            </a:fld>
            <a:endParaRPr lang="ko-KR" altLang="en-US"/>
          </a:p>
        </p:txBody>
      </p:sp>
    </p:spTree>
    <p:extLst>
      <p:ext uri="{BB962C8B-B14F-4D97-AF65-F5344CB8AC3E}">
        <p14:creationId xmlns:p14="http://schemas.microsoft.com/office/powerpoint/2010/main" val="24168552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74441C4-8F22-4D2C-B811-7C82A52F612B}"/>
              </a:ext>
            </a:extLst>
          </p:cNvPr>
          <p:cNvSpPr>
            <a:spLocks noGrp="1"/>
          </p:cNvSpPr>
          <p:nvPr>
            <p:ph type="title"/>
          </p:nvPr>
        </p:nvSpPr>
        <p:spPr>
          <a:xfrm>
            <a:off x="838200" y="365125"/>
            <a:ext cx="10515600" cy="1325563"/>
          </a:xfrm>
          <a:prstGeom prst="rect">
            <a:avLst/>
          </a:prstGeom>
        </p:spPr>
        <p:txBody>
          <a:bodyPr/>
          <a:lstStyle/>
          <a:p>
            <a:r>
              <a:rPr lang="ko-KR" altLang="en-US"/>
              <a:t>마스터 제목 스타일 편집</a:t>
            </a:r>
          </a:p>
        </p:txBody>
      </p:sp>
      <p:sp>
        <p:nvSpPr>
          <p:cNvPr id="3" name="세로 텍스트 개체 틀 2">
            <a:extLst>
              <a:ext uri="{FF2B5EF4-FFF2-40B4-BE49-F238E27FC236}">
                <a16:creationId xmlns:a16="http://schemas.microsoft.com/office/drawing/2014/main" id="{CA93EF62-C18D-47B3-8F31-DD02319D456A}"/>
              </a:ext>
            </a:extLst>
          </p:cNvPr>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FAA1A80D-0E1E-4285-92D4-64730B781F40}"/>
              </a:ext>
            </a:extLst>
          </p:cNvPr>
          <p:cNvSpPr>
            <a:spLocks noGrp="1"/>
          </p:cNvSpPr>
          <p:nvPr>
            <p:ph type="dt" sz="half" idx="10"/>
          </p:nvPr>
        </p:nvSpPr>
        <p:spPr/>
        <p:txBody>
          <a:bodyPr/>
          <a:lstStyle/>
          <a:p>
            <a:fld id="{0A8E87B2-3812-4BDE-9F67-80C126FFCDEF}" type="datetime1">
              <a:rPr lang="ko-KR" altLang="en-US" smtClean="0"/>
              <a:t>2024-10-25</a:t>
            </a:fld>
            <a:endParaRPr lang="ko-KR" altLang="en-US"/>
          </a:p>
        </p:txBody>
      </p:sp>
      <p:sp>
        <p:nvSpPr>
          <p:cNvPr id="5" name="바닥글 개체 틀 4">
            <a:extLst>
              <a:ext uri="{FF2B5EF4-FFF2-40B4-BE49-F238E27FC236}">
                <a16:creationId xmlns:a16="http://schemas.microsoft.com/office/drawing/2014/main" id="{25B339FA-0D3C-4A6B-968E-DB9886C2394C}"/>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F6FD2B1A-5BEE-4985-BF8B-EC1F3D2A62DD}"/>
              </a:ext>
            </a:extLst>
          </p:cNvPr>
          <p:cNvSpPr>
            <a:spLocks noGrp="1"/>
          </p:cNvSpPr>
          <p:nvPr>
            <p:ph type="sldNum" sz="quarter" idx="12"/>
          </p:nvPr>
        </p:nvSpPr>
        <p:spPr/>
        <p:txBody>
          <a:bodyPr/>
          <a:lstStyle/>
          <a:p>
            <a:fld id="{2A5DA38D-F70B-477C-AAD6-D74878AF2E44}" type="slidenum">
              <a:rPr lang="ko-KR" altLang="en-US" smtClean="0"/>
              <a:t>‹#›</a:t>
            </a:fld>
            <a:endParaRPr lang="ko-KR" altLang="en-US"/>
          </a:p>
        </p:txBody>
      </p:sp>
    </p:spTree>
    <p:extLst>
      <p:ext uri="{BB962C8B-B14F-4D97-AF65-F5344CB8AC3E}">
        <p14:creationId xmlns:p14="http://schemas.microsoft.com/office/powerpoint/2010/main" val="1945841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a:extLst>
              <a:ext uri="{FF2B5EF4-FFF2-40B4-BE49-F238E27FC236}">
                <a16:creationId xmlns:a16="http://schemas.microsoft.com/office/drawing/2014/main" id="{CF9FAE91-9A66-4376-91AB-9CE68803E2F0}"/>
              </a:ext>
            </a:extLst>
          </p:cNvPr>
          <p:cNvSpPr>
            <a:spLocks noGrp="1"/>
          </p:cNvSpPr>
          <p:nvPr>
            <p:ph type="title" orient="vert"/>
          </p:nvPr>
        </p:nvSpPr>
        <p:spPr>
          <a:xfrm>
            <a:off x="8724900" y="365125"/>
            <a:ext cx="2628900" cy="5811838"/>
          </a:xfrm>
          <a:prstGeom prst="rect">
            <a:avLst/>
          </a:prstGeom>
        </p:spPr>
        <p:txBody>
          <a:bodyPr vert="eaVert"/>
          <a:lstStyle/>
          <a:p>
            <a:r>
              <a:rPr lang="ko-KR" altLang="en-US"/>
              <a:t>마스터 제목 스타일 편집</a:t>
            </a:r>
          </a:p>
        </p:txBody>
      </p:sp>
      <p:sp>
        <p:nvSpPr>
          <p:cNvPr id="3" name="세로 텍스트 개체 틀 2">
            <a:extLst>
              <a:ext uri="{FF2B5EF4-FFF2-40B4-BE49-F238E27FC236}">
                <a16:creationId xmlns:a16="http://schemas.microsoft.com/office/drawing/2014/main" id="{B9441A69-C370-4738-A623-7FE87C4B3EA2}"/>
              </a:ext>
            </a:extLst>
          </p:cNvPr>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20770B4F-80AA-4AB8-BBA1-DEB1A81016F3}"/>
              </a:ext>
            </a:extLst>
          </p:cNvPr>
          <p:cNvSpPr>
            <a:spLocks noGrp="1"/>
          </p:cNvSpPr>
          <p:nvPr>
            <p:ph type="dt" sz="half" idx="10"/>
          </p:nvPr>
        </p:nvSpPr>
        <p:spPr/>
        <p:txBody>
          <a:bodyPr/>
          <a:lstStyle/>
          <a:p>
            <a:fld id="{A968BC1F-B95C-4E8E-A4CB-BD347C962CE9}" type="datetime1">
              <a:rPr lang="ko-KR" altLang="en-US" smtClean="0"/>
              <a:t>2024-10-25</a:t>
            </a:fld>
            <a:endParaRPr lang="ko-KR" altLang="en-US"/>
          </a:p>
        </p:txBody>
      </p:sp>
      <p:sp>
        <p:nvSpPr>
          <p:cNvPr id="5" name="바닥글 개체 틀 4">
            <a:extLst>
              <a:ext uri="{FF2B5EF4-FFF2-40B4-BE49-F238E27FC236}">
                <a16:creationId xmlns:a16="http://schemas.microsoft.com/office/drawing/2014/main" id="{10E41D18-8BBF-4D0B-B2FB-14F51D8BD3B4}"/>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61469F0C-0974-4249-9D23-FF76A6D316A2}"/>
              </a:ext>
            </a:extLst>
          </p:cNvPr>
          <p:cNvSpPr>
            <a:spLocks noGrp="1"/>
          </p:cNvSpPr>
          <p:nvPr>
            <p:ph type="sldNum" sz="quarter" idx="12"/>
          </p:nvPr>
        </p:nvSpPr>
        <p:spPr/>
        <p:txBody>
          <a:bodyPr/>
          <a:lstStyle/>
          <a:p>
            <a:fld id="{2A5DA38D-F70B-477C-AAD6-D74878AF2E44}" type="slidenum">
              <a:rPr lang="ko-KR" altLang="en-US" smtClean="0"/>
              <a:t>‹#›</a:t>
            </a:fld>
            <a:endParaRPr lang="ko-KR" altLang="en-US"/>
          </a:p>
        </p:txBody>
      </p:sp>
    </p:spTree>
    <p:extLst>
      <p:ext uri="{BB962C8B-B14F-4D97-AF65-F5344CB8AC3E}">
        <p14:creationId xmlns:p14="http://schemas.microsoft.com/office/powerpoint/2010/main" val="4194843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제목 및 내용">
    <p:spTree>
      <p:nvGrpSpPr>
        <p:cNvPr id="1" name=""/>
        <p:cNvGrpSpPr/>
        <p:nvPr/>
      </p:nvGrpSpPr>
      <p:grpSpPr>
        <a:xfrm>
          <a:off x="0" y="0"/>
          <a:ext cx="0" cy="0"/>
          <a:chOff x="0" y="0"/>
          <a:chExt cx="0" cy="0"/>
        </a:xfrm>
      </p:grpSpPr>
      <p:sp>
        <p:nvSpPr>
          <p:cNvPr id="3" name="내용 개체 틀 2">
            <a:extLst>
              <a:ext uri="{FF2B5EF4-FFF2-40B4-BE49-F238E27FC236}">
                <a16:creationId xmlns:a16="http://schemas.microsoft.com/office/drawing/2014/main" id="{4B7BF8EB-34F8-49AB-87E7-F98D532D8368}"/>
              </a:ext>
            </a:extLst>
          </p:cNvPr>
          <p:cNvSpPr>
            <a:spLocks noGrp="1"/>
          </p:cNvSpPr>
          <p:nvPr>
            <p:ph idx="1"/>
          </p:nvPr>
        </p:nvSpPr>
        <p:spPr>
          <a:xfrm>
            <a:off x="838200" y="2097569"/>
            <a:ext cx="10515600" cy="4351338"/>
          </a:xfrm>
        </p:spPr>
        <p:txBody>
          <a:bodyPr/>
          <a:lstStyle/>
          <a:p>
            <a:pPr lvl="0"/>
            <a:r>
              <a:rPr lang="ko-KR" altLang="en-US" dirty="0"/>
              <a:t>마스터 텍스트 스타일을 편집하려면 클릭</a:t>
            </a:r>
          </a:p>
          <a:p>
            <a:pPr lvl="1"/>
            <a:r>
              <a:rPr lang="ko-KR" altLang="en-US" dirty="0"/>
              <a:t>두 번째 수준</a:t>
            </a:r>
          </a:p>
          <a:p>
            <a:pPr lvl="2"/>
            <a:r>
              <a:rPr lang="ko-KR" altLang="en-US" dirty="0"/>
              <a:t>세 번째 수준</a:t>
            </a:r>
          </a:p>
          <a:p>
            <a:pPr lvl="3"/>
            <a:r>
              <a:rPr lang="ko-KR" altLang="en-US" dirty="0"/>
              <a:t>네 번째 수준</a:t>
            </a:r>
          </a:p>
          <a:p>
            <a:pPr lvl="4"/>
            <a:r>
              <a:rPr lang="ko-KR" altLang="en-US" dirty="0"/>
              <a:t>다섯 번째 수준</a:t>
            </a:r>
          </a:p>
        </p:txBody>
      </p:sp>
      <p:sp>
        <p:nvSpPr>
          <p:cNvPr id="4" name="날짜 개체 틀 3">
            <a:extLst>
              <a:ext uri="{FF2B5EF4-FFF2-40B4-BE49-F238E27FC236}">
                <a16:creationId xmlns:a16="http://schemas.microsoft.com/office/drawing/2014/main" id="{CDAE35E8-C83B-4E6D-87CF-ACFFEB8E8501}"/>
              </a:ext>
            </a:extLst>
          </p:cNvPr>
          <p:cNvSpPr>
            <a:spLocks noGrp="1"/>
          </p:cNvSpPr>
          <p:nvPr>
            <p:ph type="dt" sz="half" idx="10"/>
          </p:nvPr>
        </p:nvSpPr>
        <p:spPr/>
        <p:txBody>
          <a:bodyPr/>
          <a:lstStyle/>
          <a:p>
            <a:fld id="{AE0521B9-70B0-4947-9D49-016B10020B1C}" type="datetime1">
              <a:rPr lang="ko-KR" altLang="en-US" smtClean="0"/>
              <a:t>2024-10-25</a:t>
            </a:fld>
            <a:endParaRPr lang="ko-KR" altLang="en-US"/>
          </a:p>
        </p:txBody>
      </p:sp>
      <p:sp>
        <p:nvSpPr>
          <p:cNvPr id="5" name="바닥글 개체 틀 4">
            <a:extLst>
              <a:ext uri="{FF2B5EF4-FFF2-40B4-BE49-F238E27FC236}">
                <a16:creationId xmlns:a16="http://schemas.microsoft.com/office/drawing/2014/main" id="{1D7E58AC-4EAE-4593-8242-C0D3A7638D4D}"/>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0828DF6D-DC9A-49AC-98BB-092FCAD386AB}"/>
              </a:ext>
            </a:extLst>
          </p:cNvPr>
          <p:cNvSpPr>
            <a:spLocks noGrp="1"/>
          </p:cNvSpPr>
          <p:nvPr>
            <p:ph type="sldNum" sz="quarter" idx="12"/>
          </p:nvPr>
        </p:nvSpPr>
        <p:spPr/>
        <p:txBody>
          <a:bodyPr/>
          <a:lstStyle/>
          <a:p>
            <a:fld id="{2A5DA38D-F70B-477C-AAD6-D74878AF2E44}" type="slidenum">
              <a:rPr lang="ko-KR" altLang="en-US" smtClean="0"/>
              <a:t>‹#›</a:t>
            </a:fld>
            <a:endParaRPr lang="ko-KR" altLang="en-US"/>
          </a:p>
        </p:txBody>
      </p:sp>
      <p:sp>
        <p:nvSpPr>
          <p:cNvPr id="9" name="제목 1">
            <a:extLst>
              <a:ext uri="{FF2B5EF4-FFF2-40B4-BE49-F238E27FC236}">
                <a16:creationId xmlns:a16="http://schemas.microsoft.com/office/drawing/2014/main" id="{4DFC0B81-D248-4E68-819D-46371E8F8413}"/>
              </a:ext>
            </a:extLst>
          </p:cNvPr>
          <p:cNvSpPr>
            <a:spLocks noGrp="1"/>
          </p:cNvSpPr>
          <p:nvPr>
            <p:ph type="title"/>
          </p:nvPr>
        </p:nvSpPr>
        <p:spPr>
          <a:xfrm>
            <a:off x="838200" y="220741"/>
            <a:ext cx="10515600" cy="1325563"/>
          </a:xfrm>
          <a:prstGeom prst="rect">
            <a:avLst/>
          </a:prstGeom>
        </p:spPr>
        <p:txBody>
          <a:bodyPr/>
          <a:lstStyle/>
          <a:p>
            <a:r>
              <a:rPr lang="ko-KR" altLang="en-US"/>
              <a:t>마스터 제목 스타일 편집</a:t>
            </a:r>
          </a:p>
        </p:txBody>
      </p:sp>
    </p:spTree>
    <p:extLst>
      <p:ext uri="{BB962C8B-B14F-4D97-AF65-F5344CB8AC3E}">
        <p14:creationId xmlns:p14="http://schemas.microsoft.com/office/powerpoint/2010/main" val="4039991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제목 및 내용">
    <p:spTree>
      <p:nvGrpSpPr>
        <p:cNvPr id="1" name=""/>
        <p:cNvGrpSpPr/>
        <p:nvPr/>
      </p:nvGrpSpPr>
      <p:grpSpPr>
        <a:xfrm>
          <a:off x="0" y="0"/>
          <a:ext cx="0" cy="0"/>
          <a:chOff x="0" y="0"/>
          <a:chExt cx="0" cy="0"/>
        </a:xfrm>
      </p:grpSpPr>
      <p:sp>
        <p:nvSpPr>
          <p:cNvPr id="3" name="내용 개체 틀 2">
            <a:extLst>
              <a:ext uri="{FF2B5EF4-FFF2-40B4-BE49-F238E27FC236}">
                <a16:creationId xmlns:a16="http://schemas.microsoft.com/office/drawing/2014/main" id="{4B7BF8EB-34F8-49AB-87E7-F98D532D8368}"/>
              </a:ext>
            </a:extLst>
          </p:cNvPr>
          <p:cNvSpPr>
            <a:spLocks noGrp="1"/>
          </p:cNvSpPr>
          <p:nvPr>
            <p:ph idx="1"/>
          </p:nvPr>
        </p:nvSpPr>
        <p:spPr>
          <a:xfrm>
            <a:off x="838200" y="2097569"/>
            <a:ext cx="10515600" cy="4351338"/>
          </a:xfrm>
        </p:spPr>
        <p:txBody>
          <a:bodyPr/>
          <a:lstStyle/>
          <a:p>
            <a:pPr lvl="0"/>
            <a:r>
              <a:rPr lang="ko-KR" altLang="en-US" dirty="0"/>
              <a:t>마스터 텍스트 스타일을 편집하려면 클릭</a:t>
            </a:r>
          </a:p>
          <a:p>
            <a:pPr lvl="1"/>
            <a:r>
              <a:rPr lang="ko-KR" altLang="en-US" dirty="0"/>
              <a:t>두 번째 수준</a:t>
            </a:r>
          </a:p>
          <a:p>
            <a:pPr lvl="2"/>
            <a:r>
              <a:rPr lang="ko-KR" altLang="en-US" dirty="0"/>
              <a:t>세 번째 수준</a:t>
            </a:r>
          </a:p>
          <a:p>
            <a:pPr lvl="3"/>
            <a:r>
              <a:rPr lang="ko-KR" altLang="en-US" dirty="0"/>
              <a:t>네 번째 수준</a:t>
            </a:r>
          </a:p>
          <a:p>
            <a:pPr lvl="4"/>
            <a:r>
              <a:rPr lang="ko-KR" altLang="en-US" dirty="0"/>
              <a:t>다섯 번째 수준</a:t>
            </a:r>
          </a:p>
        </p:txBody>
      </p:sp>
      <p:sp>
        <p:nvSpPr>
          <p:cNvPr id="4" name="날짜 개체 틀 3">
            <a:extLst>
              <a:ext uri="{FF2B5EF4-FFF2-40B4-BE49-F238E27FC236}">
                <a16:creationId xmlns:a16="http://schemas.microsoft.com/office/drawing/2014/main" id="{CDAE35E8-C83B-4E6D-87CF-ACFFEB8E8501}"/>
              </a:ext>
            </a:extLst>
          </p:cNvPr>
          <p:cNvSpPr>
            <a:spLocks noGrp="1"/>
          </p:cNvSpPr>
          <p:nvPr>
            <p:ph type="dt" sz="half" idx="10"/>
          </p:nvPr>
        </p:nvSpPr>
        <p:spPr/>
        <p:txBody>
          <a:bodyPr/>
          <a:lstStyle/>
          <a:p>
            <a:fld id="{C807AE4C-8524-4D1B-AA34-314D60894CD0}" type="datetime1">
              <a:rPr lang="ko-KR" altLang="en-US" smtClean="0"/>
              <a:t>2024-10-25</a:t>
            </a:fld>
            <a:endParaRPr lang="ko-KR" altLang="en-US"/>
          </a:p>
        </p:txBody>
      </p:sp>
      <p:sp>
        <p:nvSpPr>
          <p:cNvPr id="5" name="바닥글 개체 틀 4">
            <a:extLst>
              <a:ext uri="{FF2B5EF4-FFF2-40B4-BE49-F238E27FC236}">
                <a16:creationId xmlns:a16="http://schemas.microsoft.com/office/drawing/2014/main" id="{1D7E58AC-4EAE-4593-8242-C0D3A7638D4D}"/>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0828DF6D-DC9A-49AC-98BB-092FCAD386AB}"/>
              </a:ext>
            </a:extLst>
          </p:cNvPr>
          <p:cNvSpPr>
            <a:spLocks noGrp="1"/>
          </p:cNvSpPr>
          <p:nvPr>
            <p:ph type="sldNum" sz="quarter" idx="12"/>
          </p:nvPr>
        </p:nvSpPr>
        <p:spPr/>
        <p:txBody>
          <a:bodyPr/>
          <a:lstStyle/>
          <a:p>
            <a:fld id="{2A5DA38D-F70B-477C-AAD6-D74878AF2E44}" type="slidenum">
              <a:rPr lang="ko-KR" altLang="en-US" smtClean="0"/>
              <a:t>‹#›</a:t>
            </a:fld>
            <a:endParaRPr lang="ko-KR" altLang="en-US"/>
          </a:p>
        </p:txBody>
      </p:sp>
      <p:sp>
        <p:nvSpPr>
          <p:cNvPr id="9" name="제목 1">
            <a:extLst>
              <a:ext uri="{FF2B5EF4-FFF2-40B4-BE49-F238E27FC236}">
                <a16:creationId xmlns:a16="http://schemas.microsoft.com/office/drawing/2014/main" id="{4DFC0B81-D248-4E68-819D-46371E8F8413}"/>
              </a:ext>
            </a:extLst>
          </p:cNvPr>
          <p:cNvSpPr>
            <a:spLocks noGrp="1"/>
          </p:cNvSpPr>
          <p:nvPr>
            <p:ph type="title"/>
          </p:nvPr>
        </p:nvSpPr>
        <p:spPr>
          <a:xfrm>
            <a:off x="838200" y="220741"/>
            <a:ext cx="10515600" cy="1325563"/>
          </a:xfrm>
          <a:prstGeom prst="rect">
            <a:avLst/>
          </a:prstGeom>
        </p:spPr>
        <p:txBody>
          <a:bodyPr/>
          <a:lstStyle/>
          <a:p>
            <a:r>
              <a:rPr lang="ko-KR" altLang="en-US"/>
              <a:t>마스터 제목 스타일 편집</a:t>
            </a:r>
          </a:p>
        </p:txBody>
      </p:sp>
      <p:grpSp>
        <p:nvGrpSpPr>
          <p:cNvPr id="7" name="그룹 6">
            <a:extLst>
              <a:ext uri="{FF2B5EF4-FFF2-40B4-BE49-F238E27FC236}">
                <a16:creationId xmlns:a16="http://schemas.microsoft.com/office/drawing/2014/main" id="{44C98660-A080-401B-87B0-C18623828270}"/>
              </a:ext>
            </a:extLst>
          </p:cNvPr>
          <p:cNvGrpSpPr/>
          <p:nvPr userDrawn="1"/>
        </p:nvGrpSpPr>
        <p:grpSpPr>
          <a:xfrm>
            <a:off x="3444238" y="1372622"/>
            <a:ext cx="4972310" cy="377429"/>
            <a:chOff x="3039508" y="1402602"/>
            <a:chExt cx="4972310" cy="377429"/>
          </a:xfrm>
        </p:grpSpPr>
        <p:pic>
          <p:nvPicPr>
            <p:cNvPr id="15" name="Object 3">
              <a:extLst>
                <a:ext uri="{FF2B5EF4-FFF2-40B4-BE49-F238E27FC236}">
                  <a16:creationId xmlns:a16="http://schemas.microsoft.com/office/drawing/2014/main" id="{F3796BD9-7BEA-4F0A-B226-468C71FE197F}"/>
                </a:ext>
              </a:extLst>
            </p:cNvPr>
            <p:cNvPicPr>
              <a:picLocks noChangeAspect="1"/>
            </p:cNvPicPr>
            <p:nvPr/>
          </p:nvPicPr>
          <p:blipFill rotWithShape="1">
            <a:blip r:embed="rId2" cstate="print"/>
            <a:srcRect t="1" r="45666" b="-58041"/>
            <a:stretch/>
          </p:blipFill>
          <p:spPr>
            <a:xfrm>
              <a:off x="5271197" y="1446993"/>
              <a:ext cx="2740621" cy="333038"/>
            </a:xfrm>
            <a:prstGeom prst="rect">
              <a:avLst/>
            </a:prstGeom>
          </p:spPr>
        </p:pic>
        <p:pic>
          <p:nvPicPr>
            <p:cNvPr id="18" name="Object 3">
              <a:extLst>
                <a:ext uri="{FF2B5EF4-FFF2-40B4-BE49-F238E27FC236}">
                  <a16:creationId xmlns:a16="http://schemas.microsoft.com/office/drawing/2014/main" id="{2AD4B2C8-C2DC-43D0-90C8-EECD9534BF9E}"/>
                </a:ext>
              </a:extLst>
            </p:cNvPr>
            <p:cNvPicPr>
              <a:picLocks noChangeAspect="1"/>
            </p:cNvPicPr>
            <p:nvPr userDrawn="1"/>
          </p:nvPicPr>
          <p:blipFill rotWithShape="1">
            <a:blip r:embed="rId2" cstate="print"/>
            <a:srcRect l="7290" t="-15227" r="45666" b="-58041"/>
            <a:stretch/>
          </p:blipFill>
          <p:spPr>
            <a:xfrm>
              <a:off x="3039508" y="1402602"/>
              <a:ext cx="2372937" cy="365125"/>
            </a:xfrm>
            <a:prstGeom prst="rect">
              <a:avLst/>
            </a:prstGeom>
          </p:spPr>
        </p:pic>
      </p:grpSp>
      <p:pic>
        <p:nvPicPr>
          <p:cNvPr id="10" name="Object 3">
            <a:extLst>
              <a:ext uri="{FF2B5EF4-FFF2-40B4-BE49-F238E27FC236}">
                <a16:creationId xmlns:a16="http://schemas.microsoft.com/office/drawing/2014/main" id="{0855DB8C-E95C-4C3E-9FBC-5DD922B3F897}"/>
              </a:ext>
            </a:extLst>
          </p:cNvPr>
          <p:cNvPicPr>
            <a:picLocks noChangeAspect="1"/>
          </p:cNvPicPr>
          <p:nvPr userDrawn="1"/>
        </p:nvPicPr>
        <p:blipFill rotWithShape="1">
          <a:blip r:embed="rId2" cstate="print"/>
          <a:srcRect t="1" r="45666" b="-58041"/>
          <a:stretch/>
        </p:blipFill>
        <p:spPr>
          <a:xfrm>
            <a:off x="8296228" y="1406456"/>
            <a:ext cx="2740621" cy="333038"/>
          </a:xfrm>
          <a:prstGeom prst="rect">
            <a:avLst/>
          </a:prstGeom>
        </p:spPr>
      </p:pic>
      <p:pic>
        <p:nvPicPr>
          <p:cNvPr id="11" name="Object 3">
            <a:extLst>
              <a:ext uri="{FF2B5EF4-FFF2-40B4-BE49-F238E27FC236}">
                <a16:creationId xmlns:a16="http://schemas.microsoft.com/office/drawing/2014/main" id="{2FA1A99A-56A8-40DC-BDEC-6FB77CE46D3C}"/>
              </a:ext>
            </a:extLst>
          </p:cNvPr>
          <p:cNvPicPr>
            <a:picLocks noChangeAspect="1"/>
          </p:cNvPicPr>
          <p:nvPr userDrawn="1"/>
        </p:nvPicPr>
        <p:blipFill rotWithShape="1">
          <a:blip r:embed="rId2" cstate="print"/>
          <a:srcRect l="2525" t="13601" r="45665" b="-58041"/>
          <a:stretch/>
        </p:blipFill>
        <p:spPr>
          <a:xfrm>
            <a:off x="838200" y="1406456"/>
            <a:ext cx="2613284" cy="304378"/>
          </a:xfrm>
          <a:prstGeom prst="rect">
            <a:avLst/>
          </a:prstGeom>
        </p:spPr>
      </p:pic>
    </p:spTree>
    <p:extLst>
      <p:ext uri="{BB962C8B-B14F-4D97-AF65-F5344CB8AC3E}">
        <p14:creationId xmlns:p14="http://schemas.microsoft.com/office/powerpoint/2010/main" val="3832451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제목 및 내용">
    <p:spTree>
      <p:nvGrpSpPr>
        <p:cNvPr id="1" name=""/>
        <p:cNvGrpSpPr/>
        <p:nvPr/>
      </p:nvGrpSpPr>
      <p:grpSpPr>
        <a:xfrm>
          <a:off x="0" y="0"/>
          <a:ext cx="0" cy="0"/>
          <a:chOff x="0" y="0"/>
          <a:chExt cx="0" cy="0"/>
        </a:xfrm>
      </p:grpSpPr>
      <p:sp>
        <p:nvSpPr>
          <p:cNvPr id="3" name="내용 개체 틀 2">
            <a:extLst>
              <a:ext uri="{FF2B5EF4-FFF2-40B4-BE49-F238E27FC236}">
                <a16:creationId xmlns:a16="http://schemas.microsoft.com/office/drawing/2014/main" id="{4B7BF8EB-34F8-49AB-87E7-F98D532D8368}"/>
              </a:ext>
            </a:extLst>
          </p:cNvPr>
          <p:cNvSpPr>
            <a:spLocks noGrp="1"/>
          </p:cNvSpPr>
          <p:nvPr>
            <p:ph idx="1"/>
          </p:nvPr>
        </p:nvSpPr>
        <p:spPr>
          <a:xfrm>
            <a:off x="838200" y="2097569"/>
            <a:ext cx="10515600" cy="4351338"/>
          </a:xfrm>
        </p:spPr>
        <p:txBody>
          <a:bodyPr/>
          <a:lstStyle/>
          <a:p>
            <a:pPr lvl="0"/>
            <a:r>
              <a:rPr lang="ko-KR" altLang="en-US" dirty="0"/>
              <a:t>마스터 텍스트 스타일을 편집하려면 클릭</a:t>
            </a:r>
          </a:p>
          <a:p>
            <a:pPr lvl="1"/>
            <a:r>
              <a:rPr lang="ko-KR" altLang="en-US" dirty="0"/>
              <a:t>두 번째 수준</a:t>
            </a:r>
          </a:p>
          <a:p>
            <a:pPr lvl="2"/>
            <a:r>
              <a:rPr lang="ko-KR" altLang="en-US" dirty="0"/>
              <a:t>세 번째 수준</a:t>
            </a:r>
          </a:p>
          <a:p>
            <a:pPr lvl="3"/>
            <a:r>
              <a:rPr lang="ko-KR" altLang="en-US" dirty="0"/>
              <a:t>네 번째 수준</a:t>
            </a:r>
          </a:p>
          <a:p>
            <a:pPr lvl="4"/>
            <a:r>
              <a:rPr lang="ko-KR" altLang="en-US" dirty="0"/>
              <a:t>다섯 번째 수준</a:t>
            </a:r>
          </a:p>
        </p:txBody>
      </p:sp>
      <p:sp>
        <p:nvSpPr>
          <p:cNvPr id="4" name="날짜 개체 틀 3">
            <a:extLst>
              <a:ext uri="{FF2B5EF4-FFF2-40B4-BE49-F238E27FC236}">
                <a16:creationId xmlns:a16="http://schemas.microsoft.com/office/drawing/2014/main" id="{CDAE35E8-C83B-4E6D-87CF-ACFFEB8E8501}"/>
              </a:ext>
            </a:extLst>
          </p:cNvPr>
          <p:cNvSpPr>
            <a:spLocks noGrp="1"/>
          </p:cNvSpPr>
          <p:nvPr>
            <p:ph type="dt" sz="half" idx="10"/>
          </p:nvPr>
        </p:nvSpPr>
        <p:spPr/>
        <p:txBody>
          <a:bodyPr/>
          <a:lstStyle/>
          <a:p>
            <a:fld id="{7D0DBA8E-4428-43A5-B356-4F7A2B531F35}" type="datetime1">
              <a:rPr lang="ko-KR" altLang="en-US" smtClean="0"/>
              <a:t>2024-10-25</a:t>
            </a:fld>
            <a:endParaRPr lang="ko-KR" altLang="en-US"/>
          </a:p>
        </p:txBody>
      </p:sp>
      <p:sp>
        <p:nvSpPr>
          <p:cNvPr id="5" name="바닥글 개체 틀 4">
            <a:extLst>
              <a:ext uri="{FF2B5EF4-FFF2-40B4-BE49-F238E27FC236}">
                <a16:creationId xmlns:a16="http://schemas.microsoft.com/office/drawing/2014/main" id="{1D7E58AC-4EAE-4593-8242-C0D3A7638D4D}"/>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0828DF6D-DC9A-49AC-98BB-092FCAD386AB}"/>
              </a:ext>
            </a:extLst>
          </p:cNvPr>
          <p:cNvSpPr>
            <a:spLocks noGrp="1"/>
          </p:cNvSpPr>
          <p:nvPr>
            <p:ph type="sldNum" sz="quarter" idx="12"/>
          </p:nvPr>
        </p:nvSpPr>
        <p:spPr/>
        <p:txBody>
          <a:bodyPr/>
          <a:lstStyle/>
          <a:p>
            <a:fld id="{2A5DA38D-F70B-477C-AAD6-D74878AF2E44}" type="slidenum">
              <a:rPr lang="ko-KR" altLang="en-US" smtClean="0"/>
              <a:t>‹#›</a:t>
            </a:fld>
            <a:endParaRPr lang="ko-KR" altLang="en-US"/>
          </a:p>
        </p:txBody>
      </p:sp>
      <p:pic>
        <p:nvPicPr>
          <p:cNvPr id="16" name="그림 15">
            <a:extLst>
              <a:ext uri="{FF2B5EF4-FFF2-40B4-BE49-F238E27FC236}">
                <a16:creationId xmlns:a16="http://schemas.microsoft.com/office/drawing/2014/main" id="{14B0F8E5-49AD-4B1E-8B8E-28050C5A6F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927625"/>
            <a:ext cx="10421983" cy="771633"/>
          </a:xfrm>
          <a:prstGeom prst="rect">
            <a:avLst/>
          </a:prstGeom>
        </p:spPr>
      </p:pic>
      <p:sp>
        <p:nvSpPr>
          <p:cNvPr id="17" name="제목 1">
            <a:extLst>
              <a:ext uri="{FF2B5EF4-FFF2-40B4-BE49-F238E27FC236}">
                <a16:creationId xmlns:a16="http://schemas.microsoft.com/office/drawing/2014/main" id="{6642169A-7246-4A28-9D22-6F799FFE764F}"/>
              </a:ext>
            </a:extLst>
          </p:cNvPr>
          <p:cNvSpPr>
            <a:spLocks noGrp="1"/>
          </p:cNvSpPr>
          <p:nvPr>
            <p:ph type="title"/>
          </p:nvPr>
        </p:nvSpPr>
        <p:spPr>
          <a:xfrm>
            <a:off x="838200" y="365125"/>
            <a:ext cx="10515600" cy="1325563"/>
          </a:xfrm>
          <a:prstGeom prst="rect">
            <a:avLst/>
          </a:prstGeom>
        </p:spPr>
        <p:txBody>
          <a:bodyPr/>
          <a:lstStyle/>
          <a:p>
            <a:r>
              <a:rPr lang="ko-KR" altLang="en-US"/>
              <a:t>마스터 제목 스타일 편집</a:t>
            </a:r>
          </a:p>
        </p:txBody>
      </p:sp>
    </p:spTree>
    <p:extLst>
      <p:ext uri="{BB962C8B-B14F-4D97-AF65-F5344CB8AC3E}">
        <p14:creationId xmlns:p14="http://schemas.microsoft.com/office/powerpoint/2010/main" val="1285554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제목 및 내용">
    <p:spTree>
      <p:nvGrpSpPr>
        <p:cNvPr id="1" name=""/>
        <p:cNvGrpSpPr/>
        <p:nvPr/>
      </p:nvGrpSpPr>
      <p:grpSpPr>
        <a:xfrm>
          <a:off x="0" y="0"/>
          <a:ext cx="0" cy="0"/>
          <a:chOff x="0" y="0"/>
          <a:chExt cx="0" cy="0"/>
        </a:xfrm>
      </p:grpSpPr>
      <p:sp>
        <p:nvSpPr>
          <p:cNvPr id="3" name="내용 개체 틀 2">
            <a:extLst>
              <a:ext uri="{FF2B5EF4-FFF2-40B4-BE49-F238E27FC236}">
                <a16:creationId xmlns:a16="http://schemas.microsoft.com/office/drawing/2014/main" id="{4B7BF8EB-34F8-49AB-87E7-F98D532D8368}"/>
              </a:ext>
            </a:extLst>
          </p:cNvPr>
          <p:cNvSpPr>
            <a:spLocks noGrp="1"/>
          </p:cNvSpPr>
          <p:nvPr>
            <p:ph idx="1"/>
          </p:nvPr>
        </p:nvSpPr>
        <p:spPr>
          <a:xfrm>
            <a:off x="838200" y="2097569"/>
            <a:ext cx="10515600" cy="4351338"/>
          </a:xfrm>
        </p:spPr>
        <p:txBody>
          <a:bodyPr/>
          <a:lstStyle/>
          <a:p>
            <a:pPr lvl="0"/>
            <a:r>
              <a:rPr lang="ko-KR" altLang="en-US" dirty="0"/>
              <a:t>마스터 텍스트 스타일을 편집하려면 클릭</a:t>
            </a:r>
          </a:p>
          <a:p>
            <a:pPr lvl="1"/>
            <a:r>
              <a:rPr lang="ko-KR" altLang="en-US" dirty="0"/>
              <a:t>두 번째 수준</a:t>
            </a:r>
          </a:p>
          <a:p>
            <a:pPr lvl="2"/>
            <a:r>
              <a:rPr lang="ko-KR" altLang="en-US" dirty="0"/>
              <a:t>세 번째 수준</a:t>
            </a:r>
          </a:p>
          <a:p>
            <a:pPr lvl="3"/>
            <a:r>
              <a:rPr lang="ko-KR" altLang="en-US" dirty="0"/>
              <a:t>네 번째 수준</a:t>
            </a:r>
          </a:p>
          <a:p>
            <a:pPr lvl="4"/>
            <a:r>
              <a:rPr lang="ko-KR" altLang="en-US" dirty="0"/>
              <a:t>다섯 번째 수준</a:t>
            </a:r>
          </a:p>
        </p:txBody>
      </p:sp>
      <p:sp>
        <p:nvSpPr>
          <p:cNvPr id="4" name="날짜 개체 틀 3">
            <a:extLst>
              <a:ext uri="{FF2B5EF4-FFF2-40B4-BE49-F238E27FC236}">
                <a16:creationId xmlns:a16="http://schemas.microsoft.com/office/drawing/2014/main" id="{CDAE35E8-C83B-4E6D-87CF-ACFFEB8E8501}"/>
              </a:ext>
            </a:extLst>
          </p:cNvPr>
          <p:cNvSpPr>
            <a:spLocks noGrp="1"/>
          </p:cNvSpPr>
          <p:nvPr>
            <p:ph type="dt" sz="half" idx="10"/>
          </p:nvPr>
        </p:nvSpPr>
        <p:spPr/>
        <p:txBody>
          <a:bodyPr/>
          <a:lstStyle/>
          <a:p>
            <a:fld id="{73E0AB28-F88C-40B9-BCD8-67E3555497E9}" type="datetime1">
              <a:rPr lang="ko-KR" altLang="en-US" smtClean="0"/>
              <a:t>2024-10-25</a:t>
            </a:fld>
            <a:endParaRPr lang="ko-KR" altLang="en-US"/>
          </a:p>
        </p:txBody>
      </p:sp>
      <p:sp>
        <p:nvSpPr>
          <p:cNvPr id="5" name="바닥글 개체 틀 4">
            <a:extLst>
              <a:ext uri="{FF2B5EF4-FFF2-40B4-BE49-F238E27FC236}">
                <a16:creationId xmlns:a16="http://schemas.microsoft.com/office/drawing/2014/main" id="{1D7E58AC-4EAE-4593-8242-C0D3A7638D4D}"/>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0828DF6D-DC9A-49AC-98BB-092FCAD386AB}"/>
              </a:ext>
            </a:extLst>
          </p:cNvPr>
          <p:cNvSpPr>
            <a:spLocks noGrp="1"/>
          </p:cNvSpPr>
          <p:nvPr>
            <p:ph type="sldNum" sz="quarter" idx="12"/>
          </p:nvPr>
        </p:nvSpPr>
        <p:spPr/>
        <p:txBody>
          <a:bodyPr/>
          <a:lstStyle/>
          <a:p>
            <a:fld id="{2A5DA38D-F70B-477C-AAD6-D74878AF2E44}" type="slidenum">
              <a:rPr lang="ko-KR" altLang="en-US" smtClean="0"/>
              <a:t>‹#›</a:t>
            </a:fld>
            <a:endParaRPr lang="ko-KR" altLang="en-US"/>
          </a:p>
        </p:txBody>
      </p:sp>
      <p:sp>
        <p:nvSpPr>
          <p:cNvPr id="9" name="제목 1">
            <a:extLst>
              <a:ext uri="{FF2B5EF4-FFF2-40B4-BE49-F238E27FC236}">
                <a16:creationId xmlns:a16="http://schemas.microsoft.com/office/drawing/2014/main" id="{4DFC0B81-D248-4E68-819D-46371E8F8413}"/>
              </a:ext>
            </a:extLst>
          </p:cNvPr>
          <p:cNvSpPr>
            <a:spLocks noGrp="1"/>
          </p:cNvSpPr>
          <p:nvPr>
            <p:ph type="title"/>
          </p:nvPr>
        </p:nvSpPr>
        <p:spPr>
          <a:xfrm>
            <a:off x="838200" y="365125"/>
            <a:ext cx="5935579" cy="1325563"/>
          </a:xfrm>
          <a:prstGeom prst="rect">
            <a:avLst/>
          </a:prstGeom>
        </p:spPr>
        <p:txBody>
          <a:bodyPr/>
          <a:lstStyle>
            <a:lvl1pPr algn="l">
              <a:defRPr/>
            </a:lvl1pPr>
          </a:lstStyle>
          <a:p>
            <a:r>
              <a:rPr lang="ko-KR" altLang="en-US" dirty="0"/>
              <a:t>마스터 제목 스타일 편집</a:t>
            </a:r>
          </a:p>
        </p:txBody>
      </p:sp>
      <p:pic>
        <p:nvPicPr>
          <p:cNvPr id="15" name="Object 3">
            <a:extLst>
              <a:ext uri="{FF2B5EF4-FFF2-40B4-BE49-F238E27FC236}">
                <a16:creationId xmlns:a16="http://schemas.microsoft.com/office/drawing/2014/main" id="{F3796BD9-7BEA-4F0A-B226-468C71FE197F}"/>
              </a:ext>
            </a:extLst>
          </p:cNvPr>
          <p:cNvPicPr>
            <a:picLocks noChangeAspect="1"/>
          </p:cNvPicPr>
          <p:nvPr/>
        </p:nvPicPr>
        <p:blipFill rotWithShape="1">
          <a:blip r:embed="rId2" cstate="print"/>
          <a:srcRect t="1" r="45666" b="-58041"/>
          <a:stretch/>
        </p:blipFill>
        <p:spPr>
          <a:xfrm>
            <a:off x="3078653" y="1549058"/>
            <a:ext cx="2740621" cy="333038"/>
          </a:xfrm>
          <a:prstGeom prst="rect">
            <a:avLst/>
          </a:prstGeom>
        </p:spPr>
      </p:pic>
      <p:pic>
        <p:nvPicPr>
          <p:cNvPr id="18" name="Object 3">
            <a:extLst>
              <a:ext uri="{FF2B5EF4-FFF2-40B4-BE49-F238E27FC236}">
                <a16:creationId xmlns:a16="http://schemas.microsoft.com/office/drawing/2014/main" id="{2AD4B2C8-C2DC-43D0-90C8-EECD9534BF9E}"/>
              </a:ext>
            </a:extLst>
          </p:cNvPr>
          <p:cNvPicPr>
            <a:picLocks noChangeAspect="1"/>
          </p:cNvPicPr>
          <p:nvPr userDrawn="1"/>
        </p:nvPicPr>
        <p:blipFill rotWithShape="1">
          <a:blip r:embed="rId2" cstate="print"/>
          <a:srcRect l="7290" t="-15227" r="45666" b="-58041"/>
          <a:stretch/>
        </p:blipFill>
        <p:spPr>
          <a:xfrm>
            <a:off x="838200" y="1529003"/>
            <a:ext cx="2372937" cy="365125"/>
          </a:xfrm>
          <a:prstGeom prst="rect">
            <a:avLst/>
          </a:prstGeom>
        </p:spPr>
      </p:pic>
    </p:spTree>
    <p:extLst>
      <p:ext uri="{BB962C8B-B14F-4D97-AF65-F5344CB8AC3E}">
        <p14:creationId xmlns:p14="http://schemas.microsoft.com/office/powerpoint/2010/main" val="1129096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1E4F169-265C-4E35-BF90-E7CD2CE080B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ko-KR" altLang="en-US"/>
              <a:t>마스터 제목 스타일 편집</a:t>
            </a:r>
          </a:p>
        </p:txBody>
      </p:sp>
      <p:sp>
        <p:nvSpPr>
          <p:cNvPr id="3" name="텍스트 개체 틀 2">
            <a:extLst>
              <a:ext uri="{FF2B5EF4-FFF2-40B4-BE49-F238E27FC236}">
                <a16:creationId xmlns:a16="http://schemas.microsoft.com/office/drawing/2014/main" id="{3CF289F8-1F9A-4A01-938E-3EA4EE82B2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날짜 개체 틀 3">
            <a:extLst>
              <a:ext uri="{FF2B5EF4-FFF2-40B4-BE49-F238E27FC236}">
                <a16:creationId xmlns:a16="http://schemas.microsoft.com/office/drawing/2014/main" id="{D34F0730-7ACF-4044-B4C1-0C1964AF65A7}"/>
              </a:ext>
            </a:extLst>
          </p:cNvPr>
          <p:cNvSpPr>
            <a:spLocks noGrp="1"/>
          </p:cNvSpPr>
          <p:nvPr>
            <p:ph type="dt" sz="half" idx="10"/>
          </p:nvPr>
        </p:nvSpPr>
        <p:spPr/>
        <p:txBody>
          <a:bodyPr/>
          <a:lstStyle/>
          <a:p>
            <a:fld id="{0BB3F830-51F4-4678-97EC-FFEA5AA12364}" type="datetime1">
              <a:rPr lang="ko-KR" altLang="en-US" smtClean="0"/>
              <a:t>2024-10-25</a:t>
            </a:fld>
            <a:endParaRPr lang="ko-KR" altLang="en-US"/>
          </a:p>
        </p:txBody>
      </p:sp>
      <p:sp>
        <p:nvSpPr>
          <p:cNvPr id="5" name="바닥글 개체 틀 4">
            <a:extLst>
              <a:ext uri="{FF2B5EF4-FFF2-40B4-BE49-F238E27FC236}">
                <a16:creationId xmlns:a16="http://schemas.microsoft.com/office/drawing/2014/main" id="{D7E9EEC7-0646-4902-815D-2582E66EBEC0}"/>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582EDCB0-F80D-4358-8867-C3A99CBFB176}"/>
              </a:ext>
            </a:extLst>
          </p:cNvPr>
          <p:cNvSpPr>
            <a:spLocks noGrp="1"/>
          </p:cNvSpPr>
          <p:nvPr>
            <p:ph type="sldNum" sz="quarter" idx="12"/>
          </p:nvPr>
        </p:nvSpPr>
        <p:spPr/>
        <p:txBody>
          <a:bodyPr/>
          <a:lstStyle/>
          <a:p>
            <a:fld id="{2A5DA38D-F70B-477C-AAD6-D74878AF2E44}" type="slidenum">
              <a:rPr lang="ko-KR" altLang="en-US" smtClean="0"/>
              <a:t>‹#›</a:t>
            </a:fld>
            <a:endParaRPr lang="ko-KR" altLang="en-US"/>
          </a:p>
        </p:txBody>
      </p:sp>
    </p:spTree>
    <p:extLst>
      <p:ext uri="{BB962C8B-B14F-4D97-AF65-F5344CB8AC3E}">
        <p14:creationId xmlns:p14="http://schemas.microsoft.com/office/powerpoint/2010/main" val="3356149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44CFC19-80A5-46A0-9664-A01E1CD2B52B}"/>
              </a:ext>
            </a:extLst>
          </p:cNvPr>
          <p:cNvSpPr>
            <a:spLocks noGrp="1"/>
          </p:cNvSpPr>
          <p:nvPr>
            <p:ph type="title"/>
          </p:nvPr>
        </p:nvSpPr>
        <p:spPr>
          <a:xfrm>
            <a:off x="838200" y="365125"/>
            <a:ext cx="10515600" cy="1325563"/>
          </a:xfrm>
          <a:prstGeom prst="rect">
            <a:avLst/>
          </a:prstGeom>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089D3EFC-C3B2-4768-92A1-88C0ED48C821}"/>
              </a:ext>
            </a:extLst>
          </p:cNvPr>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내용 개체 틀 3">
            <a:extLst>
              <a:ext uri="{FF2B5EF4-FFF2-40B4-BE49-F238E27FC236}">
                <a16:creationId xmlns:a16="http://schemas.microsoft.com/office/drawing/2014/main" id="{6532F34D-6ED4-4AE4-8BF1-FAED6C0F6C66}"/>
              </a:ext>
            </a:extLst>
          </p:cNvPr>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5" name="날짜 개체 틀 4">
            <a:extLst>
              <a:ext uri="{FF2B5EF4-FFF2-40B4-BE49-F238E27FC236}">
                <a16:creationId xmlns:a16="http://schemas.microsoft.com/office/drawing/2014/main" id="{B218CB81-2A10-4E44-A3A5-0539F78F470B}"/>
              </a:ext>
            </a:extLst>
          </p:cNvPr>
          <p:cNvSpPr>
            <a:spLocks noGrp="1"/>
          </p:cNvSpPr>
          <p:nvPr>
            <p:ph type="dt" sz="half" idx="10"/>
          </p:nvPr>
        </p:nvSpPr>
        <p:spPr/>
        <p:txBody>
          <a:bodyPr/>
          <a:lstStyle/>
          <a:p>
            <a:fld id="{14CD2351-8143-473D-AF61-3FC414EDC7E8}" type="datetime1">
              <a:rPr lang="ko-KR" altLang="en-US" smtClean="0"/>
              <a:t>2024-10-25</a:t>
            </a:fld>
            <a:endParaRPr lang="ko-KR" altLang="en-US"/>
          </a:p>
        </p:txBody>
      </p:sp>
      <p:sp>
        <p:nvSpPr>
          <p:cNvPr id="6" name="바닥글 개체 틀 5">
            <a:extLst>
              <a:ext uri="{FF2B5EF4-FFF2-40B4-BE49-F238E27FC236}">
                <a16:creationId xmlns:a16="http://schemas.microsoft.com/office/drawing/2014/main" id="{5DC34439-5F51-44C9-8E51-218CDC7932DE}"/>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69AE942C-6CF8-48D0-BFC5-8185A68F6FF5}"/>
              </a:ext>
            </a:extLst>
          </p:cNvPr>
          <p:cNvSpPr>
            <a:spLocks noGrp="1"/>
          </p:cNvSpPr>
          <p:nvPr>
            <p:ph type="sldNum" sz="quarter" idx="12"/>
          </p:nvPr>
        </p:nvSpPr>
        <p:spPr/>
        <p:txBody>
          <a:bodyPr/>
          <a:lstStyle/>
          <a:p>
            <a:fld id="{2A5DA38D-F70B-477C-AAD6-D74878AF2E44}" type="slidenum">
              <a:rPr lang="ko-KR" altLang="en-US" smtClean="0"/>
              <a:t>‹#›</a:t>
            </a:fld>
            <a:endParaRPr lang="ko-KR" altLang="en-US"/>
          </a:p>
        </p:txBody>
      </p:sp>
    </p:spTree>
    <p:extLst>
      <p:ext uri="{BB962C8B-B14F-4D97-AF65-F5344CB8AC3E}">
        <p14:creationId xmlns:p14="http://schemas.microsoft.com/office/powerpoint/2010/main" val="1466638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C157DB4-45A5-489D-94DC-E3ED72475619}"/>
              </a:ext>
            </a:extLst>
          </p:cNvPr>
          <p:cNvSpPr>
            <a:spLocks noGrp="1"/>
          </p:cNvSpPr>
          <p:nvPr>
            <p:ph type="title"/>
          </p:nvPr>
        </p:nvSpPr>
        <p:spPr>
          <a:xfrm>
            <a:off x="839788" y="365125"/>
            <a:ext cx="10515600" cy="1325563"/>
          </a:xfrm>
          <a:prstGeom prst="rect">
            <a:avLst/>
          </a:prstGeom>
        </p:spPr>
        <p:txBody>
          <a:bodyPr/>
          <a:lstStyle/>
          <a:p>
            <a:r>
              <a:rPr lang="ko-KR" altLang="en-US"/>
              <a:t>마스터 제목 스타일 편집</a:t>
            </a:r>
          </a:p>
        </p:txBody>
      </p:sp>
      <p:sp>
        <p:nvSpPr>
          <p:cNvPr id="3" name="텍스트 개체 틀 2">
            <a:extLst>
              <a:ext uri="{FF2B5EF4-FFF2-40B4-BE49-F238E27FC236}">
                <a16:creationId xmlns:a16="http://schemas.microsoft.com/office/drawing/2014/main" id="{2A690FF2-BC39-4BCD-B230-77135F7A59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내용 개체 틀 3">
            <a:extLst>
              <a:ext uri="{FF2B5EF4-FFF2-40B4-BE49-F238E27FC236}">
                <a16:creationId xmlns:a16="http://schemas.microsoft.com/office/drawing/2014/main" id="{A650E83A-0D4D-4431-B858-DB95AFC50AAB}"/>
              </a:ext>
            </a:extLst>
          </p:cNvPr>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5" name="텍스트 개체 틀 4">
            <a:extLst>
              <a:ext uri="{FF2B5EF4-FFF2-40B4-BE49-F238E27FC236}">
                <a16:creationId xmlns:a16="http://schemas.microsoft.com/office/drawing/2014/main" id="{EA484D21-86CD-4368-B81C-B06F1C10E7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내용 개체 틀 5">
            <a:extLst>
              <a:ext uri="{FF2B5EF4-FFF2-40B4-BE49-F238E27FC236}">
                <a16:creationId xmlns:a16="http://schemas.microsoft.com/office/drawing/2014/main" id="{EECD6DA2-0512-4D10-A72D-503E2672849D}"/>
              </a:ext>
            </a:extLst>
          </p:cNvPr>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7" name="날짜 개체 틀 6">
            <a:extLst>
              <a:ext uri="{FF2B5EF4-FFF2-40B4-BE49-F238E27FC236}">
                <a16:creationId xmlns:a16="http://schemas.microsoft.com/office/drawing/2014/main" id="{2B79F1F0-4FC5-48A7-A841-B136E81D1BB1}"/>
              </a:ext>
            </a:extLst>
          </p:cNvPr>
          <p:cNvSpPr>
            <a:spLocks noGrp="1"/>
          </p:cNvSpPr>
          <p:nvPr>
            <p:ph type="dt" sz="half" idx="10"/>
          </p:nvPr>
        </p:nvSpPr>
        <p:spPr/>
        <p:txBody>
          <a:bodyPr/>
          <a:lstStyle/>
          <a:p>
            <a:fld id="{AAF31C62-E6B8-4FAC-BBC5-64B115DD2A14}" type="datetime1">
              <a:rPr lang="ko-KR" altLang="en-US" smtClean="0"/>
              <a:t>2024-10-25</a:t>
            </a:fld>
            <a:endParaRPr lang="ko-KR" altLang="en-US"/>
          </a:p>
        </p:txBody>
      </p:sp>
      <p:sp>
        <p:nvSpPr>
          <p:cNvPr id="8" name="바닥글 개체 틀 7">
            <a:extLst>
              <a:ext uri="{FF2B5EF4-FFF2-40B4-BE49-F238E27FC236}">
                <a16:creationId xmlns:a16="http://schemas.microsoft.com/office/drawing/2014/main" id="{3620EC5B-B753-4F37-A639-3AC1802DFC8D}"/>
              </a:ext>
            </a:extLst>
          </p:cNvPr>
          <p:cNvSpPr>
            <a:spLocks noGrp="1"/>
          </p:cNvSpPr>
          <p:nvPr>
            <p:ph type="ftr" sz="quarter" idx="11"/>
          </p:nvPr>
        </p:nvSpPr>
        <p:spPr/>
        <p:txBody>
          <a:bodyPr/>
          <a:lstStyle/>
          <a:p>
            <a:endParaRPr lang="ko-KR" altLang="en-US"/>
          </a:p>
        </p:txBody>
      </p:sp>
      <p:sp>
        <p:nvSpPr>
          <p:cNvPr id="9" name="슬라이드 번호 개체 틀 8">
            <a:extLst>
              <a:ext uri="{FF2B5EF4-FFF2-40B4-BE49-F238E27FC236}">
                <a16:creationId xmlns:a16="http://schemas.microsoft.com/office/drawing/2014/main" id="{19701F1A-C8A6-4BA1-BD38-D08D9F125F02}"/>
              </a:ext>
            </a:extLst>
          </p:cNvPr>
          <p:cNvSpPr>
            <a:spLocks noGrp="1"/>
          </p:cNvSpPr>
          <p:nvPr>
            <p:ph type="sldNum" sz="quarter" idx="12"/>
          </p:nvPr>
        </p:nvSpPr>
        <p:spPr/>
        <p:txBody>
          <a:bodyPr/>
          <a:lstStyle/>
          <a:p>
            <a:fld id="{2A5DA38D-F70B-477C-AAD6-D74878AF2E44}" type="slidenum">
              <a:rPr lang="ko-KR" altLang="en-US" smtClean="0"/>
              <a:t>‹#›</a:t>
            </a:fld>
            <a:endParaRPr lang="ko-KR" altLang="en-US"/>
          </a:p>
        </p:txBody>
      </p:sp>
    </p:spTree>
    <p:extLst>
      <p:ext uri="{BB962C8B-B14F-4D97-AF65-F5344CB8AC3E}">
        <p14:creationId xmlns:p14="http://schemas.microsoft.com/office/powerpoint/2010/main" val="3648961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FDF5EC07-D1BC-4281-AD80-00B043964BE2}"/>
              </a:ext>
            </a:extLst>
          </p:cNvPr>
          <p:cNvSpPr>
            <a:spLocks noGrp="1"/>
          </p:cNvSpPr>
          <p:nvPr>
            <p:ph type="title"/>
          </p:nvPr>
        </p:nvSpPr>
        <p:spPr>
          <a:xfrm>
            <a:off x="838200" y="365125"/>
            <a:ext cx="10515600" cy="1325563"/>
          </a:xfrm>
          <a:prstGeom prst="rect">
            <a:avLst/>
          </a:prstGeom>
        </p:spPr>
        <p:txBody>
          <a:bodyPr/>
          <a:lstStyle/>
          <a:p>
            <a:r>
              <a:rPr lang="ko-KR" altLang="en-US"/>
              <a:t>마스터 제목 스타일 편집</a:t>
            </a:r>
          </a:p>
        </p:txBody>
      </p:sp>
      <p:sp>
        <p:nvSpPr>
          <p:cNvPr id="3" name="날짜 개체 틀 2">
            <a:extLst>
              <a:ext uri="{FF2B5EF4-FFF2-40B4-BE49-F238E27FC236}">
                <a16:creationId xmlns:a16="http://schemas.microsoft.com/office/drawing/2014/main" id="{7D0AEFE2-CDFF-4460-BF03-D27058AB038F}"/>
              </a:ext>
            </a:extLst>
          </p:cNvPr>
          <p:cNvSpPr>
            <a:spLocks noGrp="1"/>
          </p:cNvSpPr>
          <p:nvPr>
            <p:ph type="dt" sz="half" idx="10"/>
          </p:nvPr>
        </p:nvSpPr>
        <p:spPr/>
        <p:txBody>
          <a:bodyPr/>
          <a:lstStyle/>
          <a:p>
            <a:fld id="{7127C73D-8859-411D-8C0E-604B645CAEB0}" type="datetime1">
              <a:rPr lang="ko-KR" altLang="en-US" smtClean="0"/>
              <a:t>2024-10-25</a:t>
            </a:fld>
            <a:endParaRPr lang="ko-KR" altLang="en-US"/>
          </a:p>
        </p:txBody>
      </p:sp>
      <p:sp>
        <p:nvSpPr>
          <p:cNvPr id="4" name="바닥글 개체 틀 3">
            <a:extLst>
              <a:ext uri="{FF2B5EF4-FFF2-40B4-BE49-F238E27FC236}">
                <a16:creationId xmlns:a16="http://schemas.microsoft.com/office/drawing/2014/main" id="{D7E6FD52-94E6-411E-966F-DBEE13C5F9A3}"/>
              </a:ext>
            </a:extLst>
          </p:cNvPr>
          <p:cNvSpPr>
            <a:spLocks noGrp="1"/>
          </p:cNvSpPr>
          <p:nvPr>
            <p:ph type="ftr" sz="quarter" idx="11"/>
          </p:nvPr>
        </p:nvSpPr>
        <p:spPr/>
        <p:txBody>
          <a:bodyPr/>
          <a:lstStyle/>
          <a:p>
            <a:endParaRPr lang="ko-KR" altLang="en-US"/>
          </a:p>
        </p:txBody>
      </p:sp>
      <p:sp>
        <p:nvSpPr>
          <p:cNvPr id="5" name="슬라이드 번호 개체 틀 4">
            <a:extLst>
              <a:ext uri="{FF2B5EF4-FFF2-40B4-BE49-F238E27FC236}">
                <a16:creationId xmlns:a16="http://schemas.microsoft.com/office/drawing/2014/main" id="{A294E909-030A-43CD-915B-E9023FFDE123}"/>
              </a:ext>
            </a:extLst>
          </p:cNvPr>
          <p:cNvSpPr>
            <a:spLocks noGrp="1"/>
          </p:cNvSpPr>
          <p:nvPr>
            <p:ph type="sldNum" sz="quarter" idx="12"/>
          </p:nvPr>
        </p:nvSpPr>
        <p:spPr/>
        <p:txBody>
          <a:bodyPr/>
          <a:lstStyle/>
          <a:p>
            <a:fld id="{2A5DA38D-F70B-477C-AAD6-D74878AF2E44}" type="slidenum">
              <a:rPr lang="ko-KR" altLang="en-US" smtClean="0"/>
              <a:t>‹#›</a:t>
            </a:fld>
            <a:endParaRPr lang="ko-KR" altLang="en-US"/>
          </a:p>
        </p:txBody>
      </p:sp>
    </p:spTree>
    <p:extLst>
      <p:ext uri="{BB962C8B-B14F-4D97-AF65-F5344CB8AC3E}">
        <p14:creationId xmlns:p14="http://schemas.microsoft.com/office/powerpoint/2010/main" val="3600516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텍스트 개체 틀 2">
            <a:extLst>
              <a:ext uri="{FF2B5EF4-FFF2-40B4-BE49-F238E27FC236}">
                <a16:creationId xmlns:a16="http://schemas.microsoft.com/office/drawing/2014/main" id="{C342BD68-E64E-4B8F-9890-89D3C9F954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dirty="0"/>
              <a:t>마스터 텍스트 스타일을 편집하려면 클릭</a:t>
            </a:r>
          </a:p>
          <a:p>
            <a:pPr lvl="1"/>
            <a:r>
              <a:rPr lang="ko-KR" altLang="en-US" dirty="0"/>
              <a:t>두 번째 수준</a:t>
            </a:r>
          </a:p>
          <a:p>
            <a:pPr lvl="2"/>
            <a:r>
              <a:rPr lang="ko-KR" altLang="en-US" dirty="0"/>
              <a:t>세 번째 수준</a:t>
            </a:r>
          </a:p>
          <a:p>
            <a:pPr lvl="3"/>
            <a:r>
              <a:rPr lang="ko-KR" altLang="en-US" dirty="0"/>
              <a:t>네 번째 수준</a:t>
            </a:r>
          </a:p>
          <a:p>
            <a:pPr lvl="4"/>
            <a:r>
              <a:rPr lang="ko-KR" altLang="en-US" dirty="0"/>
              <a:t>다섯 번째 수준</a:t>
            </a:r>
          </a:p>
        </p:txBody>
      </p:sp>
      <p:sp>
        <p:nvSpPr>
          <p:cNvPr id="4" name="날짜 개체 틀 3">
            <a:extLst>
              <a:ext uri="{FF2B5EF4-FFF2-40B4-BE49-F238E27FC236}">
                <a16:creationId xmlns:a16="http://schemas.microsoft.com/office/drawing/2014/main" id="{E8A5444B-21E2-4B12-B08F-CE5571BB84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FC6573-315E-422C-AF90-C09F658F3BB9}" type="datetime1">
              <a:rPr lang="ko-KR" altLang="en-US" smtClean="0"/>
              <a:t>2024-10-25</a:t>
            </a:fld>
            <a:endParaRPr lang="ko-KR" altLang="en-US"/>
          </a:p>
        </p:txBody>
      </p:sp>
      <p:sp>
        <p:nvSpPr>
          <p:cNvPr id="5" name="바닥글 개체 틀 4">
            <a:extLst>
              <a:ext uri="{FF2B5EF4-FFF2-40B4-BE49-F238E27FC236}">
                <a16:creationId xmlns:a16="http://schemas.microsoft.com/office/drawing/2014/main" id="{455C1063-152D-4E55-859F-2BE43C65BD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a:extLst>
              <a:ext uri="{FF2B5EF4-FFF2-40B4-BE49-F238E27FC236}">
                <a16:creationId xmlns:a16="http://schemas.microsoft.com/office/drawing/2014/main" id="{E3CDC178-6C07-45DB-B813-52938F0040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5DA38D-F70B-477C-AAD6-D74878AF2E44}" type="slidenum">
              <a:rPr lang="ko-KR" altLang="en-US" smtClean="0"/>
              <a:t>‹#›</a:t>
            </a:fld>
            <a:endParaRPr lang="ko-KR" altLang="en-US"/>
          </a:p>
        </p:txBody>
      </p:sp>
      <p:sp>
        <p:nvSpPr>
          <p:cNvPr id="8" name="제목 개체 틀 1">
            <a:extLst>
              <a:ext uri="{FF2B5EF4-FFF2-40B4-BE49-F238E27FC236}">
                <a16:creationId xmlns:a16="http://schemas.microsoft.com/office/drawing/2014/main" id="{D9F159F0-12E8-45CF-B315-49F193CBAD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dirty="0"/>
              <a:t>마스터 제목 스타일 편집</a:t>
            </a:r>
          </a:p>
        </p:txBody>
      </p:sp>
    </p:spTree>
    <p:extLst>
      <p:ext uri="{BB962C8B-B14F-4D97-AF65-F5344CB8AC3E}">
        <p14:creationId xmlns:p14="http://schemas.microsoft.com/office/powerpoint/2010/main" val="2879275679"/>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0" r:id="rId3"/>
    <p:sldLayoutId id="2147483650" r:id="rId4"/>
    <p:sldLayoutId id="2147483661"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sldNum="0" hdr="0" ftr="0" dt="0"/>
  <p:txStyles>
    <p:titleStyle>
      <a:lvl1pPr algn="ctr" defTabSz="914400" rtl="0" eaLnBrk="1" latinLnBrk="1"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1" hangingPunct="1">
        <a:lnSpc>
          <a:spcPct val="15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446088" indent="-177800" algn="l" defTabSz="914400" rtl="0" eaLnBrk="1" latinLnBrk="1" hangingPunct="1">
        <a:lnSpc>
          <a:spcPct val="150000"/>
        </a:lnSpc>
        <a:spcBef>
          <a:spcPts val="500"/>
        </a:spcBef>
        <a:buFont typeface="Wingdings" panose="05000000000000000000" pitchFamily="2" charset="2"/>
        <a:buChar char="ü"/>
        <a:defRPr sz="2400" kern="1200">
          <a:solidFill>
            <a:schemeClr val="tx1"/>
          </a:solidFill>
          <a:latin typeface="+mn-lt"/>
          <a:ea typeface="+mn-ea"/>
          <a:cs typeface="+mn-cs"/>
        </a:defRPr>
      </a:lvl2pPr>
      <a:lvl3pPr marL="714375" indent="-179388" algn="l" defTabSz="914400" rtl="0" eaLnBrk="1" latinLnBrk="1"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6.tmp"/></Relationships>
</file>

<file path=ppt/slides/_rels/slide12.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8.tmp"/></Relationships>
</file>

<file path=ppt/slides/_rels/slide13.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31.tmp"/><Relationship Id="rId5" Type="http://schemas.openxmlformats.org/officeDocument/2006/relationships/image" Target="../media/image30.tmp"/><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5.tmp"/><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34.tmp"/><Relationship Id="rId5" Type="http://schemas.openxmlformats.org/officeDocument/2006/relationships/image" Target="../media/image33.tmp"/><Relationship Id="rId4" Type="http://schemas.openxmlformats.org/officeDocument/2006/relationships/image" Target="../media/image32.tmp"/></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6.tmp"/><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38.png"/><Relationship Id="rId4" Type="http://schemas.openxmlformats.org/officeDocument/2006/relationships/image" Target="../media/image37.tmp"/></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42.tmp"/><Relationship Id="rId5" Type="http://schemas.openxmlformats.org/officeDocument/2006/relationships/image" Target="../media/image41.tmp"/><Relationship Id="rId4" Type="http://schemas.openxmlformats.org/officeDocument/2006/relationships/image" Target="../media/image40.jpeg"/></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chart" Target="../charts/chart2.xml"/></Relationships>
</file>

<file path=ppt/slides/_rels/slide19.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3.xml"/><Relationship Id="rId7" Type="http://schemas.openxmlformats.org/officeDocument/2006/relationships/chart" Target="../charts/chart5.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chart" Target="../charts/char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tmp"/><Relationship Id="rId5" Type="http://schemas.openxmlformats.org/officeDocument/2006/relationships/image" Target="../media/image4.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48.tmp"/><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51.tmp"/><Relationship Id="rId5" Type="http://schemas.openxmlformats.org/officeDocument/2006/relationships/image" Target="../media/image50.tmp"/><Relationship Id="rId4" Type="http://schemas.openxmlformats.org/officeDocument/2006/relationships/image" Target="../media/image49.tmp"/></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52.tmp"/><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54.png"/><Relationship Id="rId4" Type="http://schemas.openxmlformats.org/officeDocument/2006/relationships/image" Target="../media/image53.tmp"/></Relationships>
</file>

<file path=ppt/slides/_rels/slide23.xml.rels><?xml version="1.0" encoding="UTF-8" standalone="yes"?>
<Relationships xmlns="http://schemas.openxmlformats.org/package/2006/relationships"><Relationship Id="rId3" Type="http://schemas.openxmlformats.org/officeDocument/2006/relationships/image" Target="../media/image55.tmp"/><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7.tmp"/></Relationships>
</file>

<file path=ppt/slides/_rels/slide2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chart" Target="../charts/chart8.xml"/><Relationship Id="rId4" Type="http://schemas.openxmlformats.org/officeDocument/2006/relationships/image" Target="../media/image58.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8.tmp"/><Relationship Id="rId5" Type="http://schemas.openxmlformats.org/officeDocument/2006/relationships/image" Target="../media/image4.pn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9.png"/><Relationship Id="rId7" Type="http://schemas.microsoft.com/office/2007/relationships/hdphoto" Target="../media/hdphoto1.wdp"/><Relationship Id="rId2" Type="http://schemas.openxmlformats.org/officeDocument/2006/relationships/notesSlide" Target="../notesSlides/notesSlide27.xml"/><Relationship Id="rId1" Type="http://schemas.openxmlformats.org/officeDocument/2006/relationships/slideLayout" Target="../slideLayouts/slideLayout9.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tmp"/><Relationship Id="rId5" Type="http://schemas.openxmlformats.org/officeDocument/2006/relationships/image" Target="../media/image10.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tmp"/><Relationship Id="rId4" Type="http://schemas.openxmlformats.org/officeDocument/2006/relationships/image" Target="../media/image14.tm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2.tmp"/><Relationship Id="rId5" Type="http://schemas.openxmlformats.org/officeDocument/2006/relationships/image" Target="../media/image21.tmp"/><Relationship Id="rId4" Type="http://schemas.openxmlformats.org/officeDocument/2006/relationships/image" Target="../media/image20.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descr="텍스트, 스크린샷, 폰트, 디자인이(가) 표시된 사진&#10;&#10;자동 생성된 설명">
            <a:extLst>
              <a:ext uri="{FF2B5EF4-FFF2-40B4-BE49-F238E27FC236}">
                <a16:creationId xmlns:a16="http://schemas.microsoft.com/office/drawing/2014/main" id="{AA2CF097-8B31-B551-8D96-ED9C6BD896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119"/>
            <a:ext cx="12185904" cy="6858000"/>
          </a:xfrm>
          <a:prstGeom prst="rect">
            <a:avLst/>
          </a:prstGeom>
        </p:spPr>
      </p:pic>
      <p:sp>
        <p:nvSpPr>
          <p:cNvPr id="13" name="TextBox 12">
            <a:extLst>
              <a:ext uri="{FF2B5EF4-FFF2-40B4-BE49-F238E27FC236}">
                <a16:creationId xmlns:a16="http://schemas.microsoft.com/office/drawing/2014/main" id="{B3664818-0BB3-195E-58D6-97D308A21BA7}"/>
              </a:ext>
            </a:extLst>
          </p:cNvPr>
          <p:cNvSpPr txBox="1"/>
          <p:nvPr/>
        </p:nvSpPr>
        <p:spPr>
          <a:xfrm>
            <a:off x="2991693" y="4364516"/>
            <a:ext cx="6543895" cy="954107"/>
          </a:xfrm>
          <a:prstGeom prst="rect">
            <a:avLst/>
          </a:prstGeom>
          <a:noFill/>
        </p:spPr>
        <p:txBody>
          <a:bodyPr wrap="square" rtlCol="0">
            <a:spAutoFit/>
          </a:bodyPr>
          <a:lstStyle/>
          <a:p>
            <a:pPr algn="ctr"/>
            <a:r>
              <a:rPr lang="en-US" altLang="ko-KR" sz="2800" dirty="0">
                <a:solidFill>
                  <a:schemeClr val="accent2">
                    <a:lumMod val="75000"/>
                  </a:schemeClr>
                </a:solidFill>
                <a:latin typeface="나눔스퀘어_ac ExtraBold" panose="020B0600000101010101" pitchFamily="50" charset="-127"/>
                <a:ea typeface="나눔스퀘어_ac ExtraBold" panose="020B0600000101010101" pitchFamily="50" charset="-127"/>
              </a:rPr>
              <a:t>YoonJu Song</a:t>
            </a:r>
          </a:p>
          <a:p>
            <a:pPr algn="ctr"/>
            <a:r>
              <a:rPr lang="en-US" altLang="ko-KR" sz="2800" dirty="0">
                <a:solidFill>
                  <a:schemeClr val="accent2">
                    <a:lumMod val="75000"/>
                  </a:schemeClr>
                </a:solidFill>
                <a:latin typeface="나눔스퀘어_ac ExtraBold" panose="020B0600000101010101" pitchFamily="50" charset="-127"/>
                <a:ea typeface="나눔스퀘어_ac ExtraBold" panose="020B0600000101010101" pitchFamily="50" charset="-127"/>
              </a:rPr>
              <a:t>The Catholic University of Korea</a:t>
            </a:r>
            <a:endParaRPr lang="ko-KR" altLang="en-US" sz="2800" dirty="0">
              <a:solidFill>
                <a:schemeClr val="accent2">
                  <a:lumMod val="75000"/>
                </a:schemeClr>
              </a:solidFill>
              <a:latin typeface="나눔스퀘어_ac ExtraBold" panose="020B0600000101010101" pitchFamily="50" charset="-127"/>
              <a:ea typeface="나눔스퀘어_ac ExtraBold" panose="020B0600000101010101" pitchFamily="50" charset="-127"/>
            </a:endParaRPr>
          </a:p>
        </p:txBody>
      </p:sp>
      <p:grpSp>
        <p:nvGrpSpPr>
          <p:cNvPr id="18" name="그룹 17">
            <a:extLst>
              <a:ext uri="{FF2B5EF4-FFF2-40B4-BE49-F238E27FC236}">
                <a16:creationId xmlns:a16="http://schemas.microsoft.com/office/drawing/2014/main" id="{04BD7DB6-6335-7638-8E3B-70D49E8EF234}"/>
              </a:ext>
            </a:extLst>
          </p:cNvPr>
          <p:cNvGrpSpPr/>
          <p:nvPr/>
        </p:nvGrpSpPr>
        <p:grpSpPr>
          <a:xfrm>
            <a:off x="1784310" y="2491171"/>
            <a:ext cx="8617284" cy="1540204"/>
            <a:chOff x="1703994" y="2523829"/>
            <a:chExt cx="8617284" cy="1540204"/>
          </a:xfrm>
        </p:grpSpPr>
        <p:grpSp>
          <p:nvGrpSpPr>
            <p:cNvPr id="3" name="그룹 1001">
              <a:extLst>
                <a:ext uri="{FF2B5EF4-FFF2-40B4-BE49-F238E27FC236}">
                  <a16:creationId xmlns:a16="http://schemas.microsoft.com/office/drawing/2014/main" id="{D7ED9D16-A8D2-479E-5CEF-BCF9B9F36F01}"/>
                </a:ext>
              </a:extLst>
            </p:cNvPr>
            <p:cNvGrpSpPr/>
            <p:nvPr/>
          </p:nvGrpSpPr>
          <p:grpSpPr>
            <a:xfrm>
              <a:off x="1703994" y="2523829"/>
              <a:ext cx="8617284" cy="1540204"/>
              <a:chOff x="4680255" y="4787112"/>
              <a:chExt cx="8617284" cy="1044928"/>
            </a:xfrm>
          </p:grpSpPr>
          <p:pic>
            <p:nvPicPr>
              <p:cNvPr id="4" name="Object 2">
                <a:extLst>
                  <a:ext uri="{FF2B5EF4-FFF2-40B4-BE49-F238E27FC236}">
                    <a16:creationId xmlns:a16="http://schemas.microsoft.com/office/drawing/2014/main" id="{15AF04EE-6C02-5BF8-8D11-AF55954E3AB6}"/>
                  </a:ext>
                </a:extLst>
              </p:cNvPr>
              <p:cNvPicPr>
                <a:picLocks noChangeAspect="1"/>
              </p:cNvPicPr>
              <p:nvPr/>
            </p:nvPicPr>
            <p:blipFill>
              <a:blip r:embed="rId4" cstate="print"/>
              <a:stretch>
                <a:fillRect/>
              </a:stretch>
            </p:blipFill>
            <p:spPr>
              <a:xfrm>
                <a:off x="4680255" y="4787112"/>
                <a:ext cx="8617284" cy="1044928"/>
              </a:xfrm>
              <a:prstGeom prst="rect">
                <a:avLst/>
              </a:prstGeom>
            </p:spPr>
          </p:pic>
        </p:grpSp>
        <p:sp>
          <p:nvSpPr>
            <p:cNvPr id="14" name="TextBox 13">
              <a:extLst>
                <a:ext uri="{FF2B5EF4-FFF2-40B4-BE49-F238E27FC236}">
                  <a16:creationId xmlns:a16="http://schemas.microsoft.com/office/drawing/2014/main" id="{76C9C267-981B-2651-B54A-268445C25865}"/>
                </a:ext>
              </a:extLst>
            </p:cNvPr>
            <p:cNvSpPr txBox="1"/>
            <p:nvPr/>
          </p:nvSpPr>
          <p:spPr>
            <a:xfrm>
              <a:off x="1703994" y="2570656"/>
              <a:ext cx="8617283" cy="1446550"/>
            </a:xfrm>
            <a:prstGeom prst="rect">
              <a:avLst/>
            </a:prstGeom>
            <a:noFill/>
          </p:spPr>
          <p:txBody>
            <a:bodyPr wrap="square" rtlCol="0">
              <a:spAutoFit/>
            </a:bodyPr>
            <a:lstStyle/>
            <a:p>
              <a:pPr algn="ctr"/>
              <a:r>
                <a:rPr lang="en-US" altLang="ko-KR" sz="4400" dirty="0">
                  <a:solidFill>
                    <a:schemeClr val="bg1"/>
                  </a:solidFill>
                  <a:latin typeface="나눔스퀘어_ac ExtraBold" panose="020B0600000101010101" pitchFamily="50" charset="-127"/>
                  <a:ea typeface="나눔스퀘어_ac ExtraBold" panose="020B0600000101010101" pitchFamily="50" charset="-127"/>
                </a:rPr>
                <a:t>Low-carb</a:t>
              </a:r>
              <a:r>
                <a:rPr lang="ko-KR" altLang="en-US" sz="4400" dirty="0">
                  <a:solidFill>
                    <a:schemeClr val="bg1"/>
                  </a:solidFill>
                  <a:latin typeface="나눔스퀘어_ac ExtraBold" panose="020B0600000101010101" pitchFamily="50" charset="-127"/>
                  <a:ea typeface="나눔스퀘어_ac ExtraBold" panose="020B0600000101010101" pitchFamily="50" charset="-127"/>
                </a:rPr>
                <a:t> </a:t>
              </a:r>
              <a:r>
                <a:rPr lang="en-US" altLang="ko-KR" sz="4400" dirty="0">
                  <a:solidFill>
                    <a:schemeClr val="bg1"/>
                  </a:solidFill>
                  <a:latin typeface="나눔스퀘어_ac ExtraBold" panose="020B0600000101010101" pitchFamily="50" charset="-127"/>
                  <a:ea typeface="나눔스퀘어_ac ExtraBold" panose="020B0600000101010101" pitchFamily="50" charset="-127"/>
                </a:rPr>
                <a:t>diets</a:t>
              </a:r>
              <a:r>
                <a:rPr lang="ko-KR" altLang="en-US" sz="4400" dirty="0">
                  <a:solidFill>
                    <a:schemeClr val="bg1"/>
                  </a:solidFill>
                  <a:latin typeface="나눔스퀘어_ac ExtraBold" panose="020B0600000101010101" pitchFamily="50" charset="-127"/>
                  <a:ea typeface="나눔스퀘어_ac ExtraBold" panose="020B0600000101010101" pitchFamily="50" charset="-127"/>
                </a:rPr>
                <a:t> </a:t>
              </a:r>
              <a:r>
                <a:rPr lang="en-US" altLang="ko-KR" sz="4400" dirty="0">
                  <a:solidFill>
                    <a:schemeClr val="bg1"/>
                  </a:solidFill>
                  <a:latin typeface="나눔스퀘어_ac ExtraBold" panose="020B0600000101010101" pitchFamily="50" charset="-127"/>
                  <a:ea typeface="나눔스퀘어_ac ExtraBold" panose="020B0600000101010101" pitchFamily="50" charset="-127"/>
                </a:rPr>
                <a:t>in</a:t>
              </a:r>
              <a:r>
                <a:rPr lang="ko-KR" altLang="en-US" sz="4400" dirty="0">
                  <a:solidFill>
                    <a:schemeClr val="bg1"/>
                  </a:solidFill>
                  <a:latin typeface="나눔스퀘어_ac ExtraBold" panose="020B0600000101010101" pitchFamily="50" charset="-127"/>
                  <a:ea typeface="나눔스퀘어_ac ExtraBold" panose="020B0600000101010101" pitchFamily="50" charset="-127"/>
                </a:rPr>
                <a:t> </a:t>
              </a:r>
              <a:r>
                <a:rPr lang="en-US" altLang="ko-KR" sz="4400" dirty="0">
                  <a:solidFill>
                    <a:schemeClr val="bg1"/>
                  </a:solidFill>
                  <a:latin typeface="나눔스퀘어_ac ExtraBold" panose="020B0600000101010101" pitchFamily="50" charset="-127"/>
                  <a:ea typeface="나눔스퀘어_ac ExtraBold" panose="020B0600000101010101" pitchFamily="50" charset="-127"/>
                </a:rPr>
                <a:t>the</a:t>
              </a:r>
              <a:r>
                <a:rPr lang="ko-KR" altLang="en-US" sz="4400" dirty="0">
                  <a:solidFill>
                    <a:schemeClr val="bg1"/>
                  </a:solidFill>
                  <a:latin typeface="나눔스퀘어_ac ExtraBold" panose="020B0600000101010101" pitchFamily="50" charset="-127"/>
                  <a:ea typeface="나눔스퀘어_ac ExtraBold" panose="020B0600000101010101" pitchFamily="50" charset="-127"/>
                </a:rPr>
                <a:t> </a:t>
              </a:r>
              <a:r>
                <a:rPr lang="en-US" altLang="ko-KR" sz="4400" dirty="0">
                  <a:solidFill>
                    <a:schemeClr val="bg1"/>
                  </a:solidFill>
                  <a:latin typeface="나눔스퀘어_ac ExtraBold" panose="020B0600000101010101" pitchFamily="50" charset="-127"/>
                  <a:ea typeface="나눔스퀘어_ac ExtraBold" panose="020B0600000101010101" pitchFamily="50" charset="-127"/>
                </a:rPr>
                <a:t>management</a:t>
              </a:r>
              <a:r>
                <a:rPr lang="ko-KR" altLang="en-US" sz="4400" dirty="0">
                  <a:solidFill>
                    <a:schemeClr val="bg1"/>
                  </a:solidFill>
                  <a:latin typeface="나눔스퀘어_ac ExtraBold" panose="020B0600000101010101" pitchFamily="50" charset="-127"/>
                  <a:ea typeface="나눔스퀘어_ac ExtraBold" panose="020B0600000101010101" pitchFamily="50" charset="-127"/>
                </a:rPr>
                <a:t> </a:t>
              </a:r>
              <a:r>
                <a:rPr lang="en-US" altLang="ko-KR" sz="4400" dirty="0">
                  <a:solidFill>
                    <a:schemeClr val="bg1"/>
                  </a:solidFill>
                  <a:latin typeface="나눔스퀘어_ac ExtraBold" panose="020B0600000101010101" pitchFamily="50" charset="-127"/>
                  <a:ea typeface="나눔스퀘어_ac ExtraBold" panose="020B0600000101010101" pitchFamily="50" charset="-127"/>
                </a:rPr>
                <a:t>of</a:t>
              </a:r>
              <a:r>
                <a:rPr lang="ko-KR" altLang="en-US" sz="4400" dirty="0">
                  <a:solidFill>
                    <a:schemeClr val="bg1"/>
                  </a:solidFill>
                  <a:latin typeface="나눔스퀘어_ac ExtraBold" panose="020B0600000101010101" pitchFamily="50" charset="-127"/>
                  <a:ea typeface="나눔스퀘어_ac ExtraBold" panose="020B0600000101010101" pitchFamily="50" charset="-127"/>
                </a:rPr>
                <a:t> </a:t>
              </a:r>
              <a:r>
                <a:rPr lang="en-US" altLang="ko-KR" sz="4400" dirty="0">
                  <a:solidFill>
                    <a:schemeClr val="bg1"/>
                  </a:solidFill>
                  <a:latin typeface="나눔스퀘어_ac ExtraBold" panose="020B0600000101010101" pitchFamily="50" charset="-127"/>
                  <a:ea typeface="나눔스퀘어_ac ExtraBold" panose="020B0600000101010101" pitchFamily="50" charset="-127"/>
                </a:rPr>
                <a:t>obesity</a:t>
              </a:r>
              <a:endParaRPr lang="ko-KR" altLang="en-US" sz="4400" dirty="0">
                <a:solidFill>
                  <a:schemeClr val="bg1"/>
                </a:solidFill>
                <a:latin typeface="나눔스퀘어_ac ExtraBold" panose="020B0600000101010101" pitchFamily="50" charset="-127"/>
                <a:ea typeface="나눔스퀘어_ac ExtraBold" panose="020B0600000101010101" pitchFamily="50" charset="-127"/>
              </a:endParaRPr>
            </a:p>
          </p:txBody>
        </p:sp>
      </p:grpSp>
      <p:pic>
        <p:nvPicPr>
          <p:cNvPr id="17" name="그림 16">
            <a:extLst>
              <a:ext uri="{FF2B5EF4-FFF2-40B4-BE49-F238E27FC236}">
                <a16:creationId xmlns:a16="http://schemas.microsoft.com/office/drawing/2014/main" id="{A781349B-2F53-6EA0-8795-3A521469D14A}"/>
              </a:ext>
            </a:extLst>
          </p:cNvPr>
          <p:cNvPicPr>
            <a:picLocks noChangeAspect="1"/>
          </p:cNvPicPr>
          <p:nvPr/>
        </p:nvPicPr>
        <p:blipFill>
          <a:blip r:embed="rId5"/>
          <a:stretch>
            <a:fillRect/>
          </a:stretch>
        </p:blipFill>
        <p:spPr>
          <a:xfrm>
            <a:off x="10413155" y="283095"/>
            <a:ext cx="1510638" cy="460872"/>
          </a:xfrm>
          <a:prstGeom prst="rect">
            <a:avLst/>
          </a:prstGeom>
        </p:spPr>
      </p:pic>
    </p:spTree>
    <p:extLst>
      <p:ext uri="{BB962C8B-B14F-4D97-AF65-F5344CB8AC3E}">
        <p14:creationId xmlns:p14="http://schemas.microsoft.com/office/powerpoint/2010/main" val="963704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a:extLst>
              <a:ext uri="{FF2B5EF4-FFF2-40B4-BE49-F238E27FC236}">
                <a16:creationId xmlns:a16="http://schemas.microsoft.com/office/drawing/2014/main" id="{4D625AE5-2E1B-C340-2A42-82AA899E349C}"/>
              </a:ext>
            </a:extLst>
          </p:cNvPr>
          <p:cNvSpPr>
            <a:spLocks noGrp="1"/>
          </p:cNvSpPr>
          <p:nvPr>
            <p:ph type="title"/>
          </p:nvPr>
        </p:nvSpPr>
        <p:spPr>
          <a:xfrm>
            <a:off x="355003" y="220741"/>
            <a:ext cx="11371554" cy="1325563"/>
          </a:xfrm>
        </p:spPr>
        <p:txBody>
          <a:bodyPr>
            <a:normAutofit/>
          </a:bodyPr>
          <a:lstStyle/>
          <a:p>
            <a:r>
              <a:rPr lang="en-US" altLang="ko-KR" sz="4000" dirty="0"/>
              <a:t>Low-carb vs Low-fat diets:   weight reduction </a:t>
            </a:r>
            <a:endParaRPr lang="ko-KR" altLang="en-US" sz="4000" dirty="0"/>
          </a:p>
        </p:txBody>
      </p:sp>
      <p:sp>
        <p:nvSpPr>
          <p:cNvPr id="10" name="TextBox 9">
            <a:extLst>
              <a:ext uri="{FF2B5EF4-FFF2-40B4-BE49-F238E27FC236}">
                <a16:creationId xmlns:a16="http://schemas.microsoft.com/office/drawing/2014/main" id="{FCBB99A0-251E-9533-C479-F517AB345B32}"/>
              </a:ext>
            </a:extLst>
          </p:cNvPr>
          <p:cNvSpPr txBox="1"/>
          <p:nvPr/>
        </p:nvSpPr>
        <p:spPr>
          <a:xfrm>
            <a:off x="444940" y="1948793"/>
            <a:ext cx="4180934" cy="2308324"/>
          </a:xfrm>
          <a:prstGeom prst="rect">
            <a:avLst/>
          </a:prstGeom>
          <a:noFill/>
        </p:spPr>
        <p:txBody>
          <a:bodyPr wrap="square">
            <a:spAutoFit/>
          </a:bodyPr>
          <a:lstStyle/>
          <a:p>
            <a:pPr marL="182563" indent="-182563">
              <a:buFont typeface="Wingdings" panose="05000000000000000000" pitchFamily="2" charset="2"/>
              <a:buChar char="§"/>
            </a:pPr>
            <a:r>
              <a:rPr lang="en-US" altLang="ko-KR" dirty="0"/>
              <a:t>Meta-analysis</a:t>
            </a:r>
          </a:p>
          <a:p>
            <a:pPr marL="452438" lvl="1" indent="-269875">
              <a:buFont typeface="Wingdings" panose="05000000000000000000" pitchFamily="2" charset="2"/>
              <a:buChar char="Ø"/>
            </a:pPr>
            <a:r>
              <a:rPr lang="en-US" altLang="ko-KR" dirty="0"/>
              <a:t>Period: up to Mar 2022 </a:t>
            </a:r>
          </a:p>
          <a:p>
            <a:pPr marL="452438" lvl="1" indent="-269875">
              <a:buFont typeface="Wingdings" panose="05000000000000000000" pitchFamily="2" charset="2"/>
              <a:buChar char="Ø"/>
            </a:pPr>
            <a:r>
              <a:rPr lang="en-US" altLang="ko-KR" dirty="0"/>
              <a:t>Studies: 33 trials with</a:t>
            </a:r>
            <a:r>
              <a:rPr lang="ko-KR" altLang="en-US" dirty="0"/>
              <a:t> ≥</a:t>
            </a:r>
            <a:r>
              <a:rPr lang="ko-KR" altLang="en-US" dirty="0">
                <a:latin typeface="나눔스퀘어라운드 Bold" panose="020B0600000101010101" pitchFamily="50" charset="-127"/>
                <a:ea typeface="나눔스퀘어라운드 Bold" panose="020B0600000101010101" pitchFamily="50" charset="-127"/>
              </a:rPr>
              <a:t> </a:t>
            </a:r>
            <a:r>
              <a:rPr lang="en-US" altLang="ko-KR" dirty="0"/>
              <a:t>6</a:t>
            </a:r>
            <a:r>
              <a:rPr lang="ko-KR" altLang="en-US" dirty="0"/>
              <a:t> </a:t>
            </a:r>
            <a:r>
              <a:rPr lang="en-US" altLang="ko-KR" dirty="0"/>
              <a:t>months,  3,939 adults</a:t>
            </a:r>
            <a:r>
              <a:rPr lang="ko-KR" altLang="en-US" dirty="0"/>
              <a:t> </a:t>
            </a:r>
            <a:r>
              <a:rPr lang="en-US" altLang="ko-KR" dirty="0"/>
              <a:t>with overweight or obesity</a:t>
            </a:r>
          </a:p>
          <a:p>
            <a:pPr marL="452438" lvl="1" indent="-269875">
              <a:buFont typeface="Wingdings" panose="05000000000000000000" pitchFamily="2" charset="2"/>
              <a:buChar char="Ø"/>
            </a:pPr>
            <a:r>
              <a:rPr lang="en-US" altLang="ko-KR" dirty="0"/>
              <a:t>Definition</a:t>
            </a:r>
          </a:p>
          <a:p>
            <a:pPr marL="623888" lvl="2" indent="-171450">
              <a:buFont typeface="Arial" panose="020B0604020202020204" pitchFamily="34" charset="0"/>
              <a:buChar char="•"/>
            </a:pPr>
            <a:r>
              <a:rPr lang="en-US" altLang="ko-KR" dirty="0"/>
              <a:t>LCD: carb ≤</a:t>
            </a:r>
            <a:r>
              <a:rPr lang="en-US" altLang="ko-KR" dirty="0">
                <a:latin typeface="나눔스퀘어라운드 Bold" panose="020B0600000101010101" pitchFamily="50" charset="-127"/>
                <a:ea typeface="나눔스퀘어라운드 Bold" panose="020B0600000101010101" pitchFamily="50" charset="-127"/>
              </a:rPr>
              <a:t> </a:t>
            </a:r>
            <a:r>
              <a:rPr lang="en-US" altLang="ko-KR" dirty="0"/>
              <a:t>40%</a:t>
            </a:r>
          </a:p>
          <a:p>
            <a:pPr marL="623888" lvl="2" indent="-171450">
              <a:buFont typeface="Arial" panose="020B0604020202020204" pitchFamily="34" charset="0"/>
              <a:buChar char="•"/>
            </a:pPr>
            <a:r>
              <a:rPr lang="en-US" altLang="ko-KR" dirty="0"/>
              <a:t>LFD: fat &lt; 30%</a:t>
            </a:r>
          </a:p>
        </p:txBody>
      </p:sp>
      <p:sp>
        <p:nvSpPr>
          <p:cNvPr id="12" name="TextBox 11">
            <a:extLst>
              <a:ext uri="{FF2B5EF4-FFF2-40B4-BE49-F238E27FC236}">
                <a16:creationId xmlns:a16="http://schemas.microsoft.com/office/drawing/2014/main" id="{9CDE76C4-9155-95E1-C237-BA5D54824DD7}"/>
              </a:ext>
            </a:extLst>
          </p:cNvPr>
          <p:cNvSpPr txBox="1"/>
          <p:nvPr/>
        </p:nvSpPr>
        <p:spPr>
          <a:xfrm>
            <a:off x="5442473" y="6281113"/>
            <a:ext cx="6284084" cy="307777"/>
          </a:xfrm>
          <a:prstGeom prst="rect">
            <a:avLst/>
          </a:prstGeom>
          <a:noFill/>
        </p:spPr>
        <p:txBody>
          <a:bodyPr wrap="square" rtlCol="0">
            <a:spAutoFit/>
          </a:bodyPr>
          <a:lstStyle/>
          <a:p>
            <a:pPr algn="r"/>
            <a:r>
              <a:rPr lang="en-US" altLang="ko-KR" sz="1400" dirty="0">
                <a:latin typeface="Arial" panose="020B0604020202020204" pitchFamily="34" charset="0"/>
                <a:cs typeface="Arial" panose="020B0604020202020204" pitchFamily="34" charset="0"/>
              </a:rPr>
              <a:t>(Lei et al, Front </a:t>
            </a:r>
            <a:r>
              <a:rPr lang="en-US" altLang="ko-KR" sz="1400" dirty="0" err="1">
                <a:latin typeface="Arial" panose="020B0604020202020204" pitchFamily="34" charset="0"/>
                <a:cs typeface="Arial" panose="020B0604020202020204" pitchFamily="34" charset="0"/>
              </a:rPr>
              <a:t>Nutr</a:t>
            </a:r>
            <a:r>
              <a:rPr lang="en-US" altLang="ko-KR" sz="1400" dirty="0">
                <a:latin typeface="Arial" panose="020B0604020202020204" pitchFamily="34" charset="0"/>
                <a:cs typeface="Arial" panose="020B0604020202020204" pitchFamily="34" charset="0"/>
              </a:rPr>
              <a:t> 2022)</a:t>
            </a:r>
            <a:endParaRPr lang="ko-KR" altLang="en-US" sz="14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FE897B28-DE5E-2B40-27D1-521A6C315FB4}"/>
              </a:ext>
            </a:extLst>
          </p:cNvPr>
          <p:cNvSpPr txBox="1"/>
          <p:nvPr/>
        </p:nvSpPr>
        <p:spPr>
          <a:xfrm>
            <a:off x="9109249" y="1738040"/>
            <a:ext cx="2820982" cy="4659114"/>
          </a:xfrm>
          <a:prstGeom prst="rect">
            <a:avLst/>
          </a:prstGeom>
          <a:noFill/>
        </p:spPr>
        <p:txBody>
          <a:bodyPr wrap="square" rtlCol="0">
            <a:spAutoFit/>
          </a:bodyPr>
          <a:lstStyle/>
          <a:p>
            <a:pPr>
              <a:spcAft>
                <a:spcPts val="800"/>
              </a:spcAft>
            </a:pPr>
            <a:r>
              <a:rPr lang="en-US" altLang="ko-KR" b="1" dirty="0">
                <a:highlight>
                  <a:srgbClr val="F9CF7B"/>
                </a:highlight>
                <a:latin typeface="+mj-lt"/>
              </a:rPr>
              <a:t>Weight reduction</a:t>
            </a:r>
          </a:p>
          <a:p>
            <a:r>
              <a:rPr lang="en-US" altLang="ko-KR" u="sng" dirty="0"/>
              <a:t>6-11 months </a:t>
            </a:r>
          </a:p>
          <a:p>
            <a:r>
              <a:rPr lang="en-US" altLang="ko-KR" dirty="0">
                <a:latin typeface="+mj-lt"/>
              </a:rPr>
              <a:t>-2.10 (-3.07 to -1.14)</a:t>
            </a:r>
          </a:p>
          <a:p>
            <a:endParaRPr lang="en-US" altLang="ko-KR" dirty="0">
              <a:latin typeface="+mj-lt"/>
            </a:endParaRPr>
          </a:p>
          <a:p>
            <a:endParaRPr lang="en-US" altLang="ko-KR" dirty="0">
              <a:latin typeface="+mj-lt"/>
            </a:endParaRPr>
          </a:p>
          <a:p>
            <a:pPr>
              <a:spcAft>
                <a:spcPts val="800"/>
              </a:spcAft>
            </a:pPr>
            <a:r>
              <a:rPr lang="en-US" altLang="ko-KR" u="sng" dirty="0"/>
              <a:t>12-23 months </a:t>
            </a:r>
          </a:p>
          <a:p>
            <a:pPr>
              <a:spcAft>
                <a:spcPts val="800"/>
              </a:spcAft>
            </a:pPr>
            <a:r>
              <a:rPr lang="en-US" altLang="ko-KR" dirty="0">
                <a:latin typeface="+mj-lt"/>
              </a:rPr>
              <a:t>-1.21 (-1.79 to -0.63)</a:t>
            </a:r>
          </a:p>
          <a:p>
            <a:pPr>
              <a:spcAft>
                <a:spcPts val="800"/>
              </a:spcAft>
            </a:pPr>
            <a:endParaRPr lang="ko-KR" altLang="en-US" dirty="0">
              <a:latin typeface="+mj-lt"/>
            </a:endParaRPr>
          </a:p>
          <a:p>
            <a:pPr>
              <a:spcAft>
                <a:spcPts val="800"/>
              </a:spcAft>
            </a:pPr>
            <a:r>
              <a:rPr lang="en-US" altLang="ko-KR" u="sng" dirty="0"/>
              <a:t>24 months </a:t>
            </a:r>
          </a:p>
          <a:p>
            <a:pPr>
              <a:spcAft>
                <a:spcPts val="800"/>
              </a:spcAft>
            </a:pPr>
            <a:r>
              <a:rPr lang="en-US" altLang="ko-KR" dirty="0">
                <a:latin typeface="+mn-ea"/>
              </a:rPr>
              <a:t>-0.59 (-1.82 to 0.63)</a:t>
            </a:r>
          </a:p>
          <a:p>
            <a:pPr>
              <a:spcAft>
                <a:spcPts val="800"/>
              </a:spcAft>
            </a:pPr>
            <a:endParaRPr lang="en-US" altLang="ko-KR" dirty="0">
              <a:latin typeface="+mn-ea"/>
            </a:endParaRPr>
          </a:p>
          <a:p>
            <a:pPr>
              <a:spcAft>
                <a:spcPts val="800"/>
              </a:spcAft>
            </a:pPr>
            <a:r>
              <a:rPr lang="en-US" altLang="ko-KR" u="sng" dirty="0">
                <a:latin typeface="+mn-ea"/>
              </a:rPr>
              <a:t>Overall</a:t>
            </a:r>
            <a:endParaRPr lang="ko-KR" altLang="en-US" u="sng" dirty="0">
              <a:latin typeface="+mn-ea"/>
            </a:endParaRPr>
          </a:p>
          <a:p>
            <a:pPr>
              <a:spcAft>
                <a:spcPts val="800"/>
              </a:spcAft>
            </a:pPr>
            <a:r>
              <a:rPr lang="en-US" altLang="ko-KR" dirty="0">
                <a:latin typeface="+mj-lt"/>
              </a:rPr>
              <a:t>-1.33 (-1.79 to -0.87)</a:t>
            </a:r>
            <a:endParaRPr lang="ko-KR" altLang="en-US" dirty="0">
              <a:latin typeface="+mj-lt"/>
            </a:endParaRPr>
          </a:p>
        </p:txBody>
      </p:sp>
      <p:pic>
        <p:nvPicPr>
          <p:cNvPr id="19" name="내용 개체 틀 18" descr="텍스트, 스크린샷, 도표이(가) 표시된 사진&#10;&#10;자동 생성된 설명">
            <a:extLst>
              <a:ext uri="{FF2B5EF4-FFF2-40B4-BE49-F238E27FC236}">
                <a16:creationId xmlns:a16="http://schemas.microsoft.com/office/drawing/2014/main" id="{E58602ED-413C-5F20-083D-F44920C4A7B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25874" y="1829675"/>
            <a:ext cx="4464714" cy="4659114"/>
          </a:xfrm>
        </p:spPr>
      </p:pic>
      <p:sp>
        <p:nvSpPr>
          <p:cNvPr id="4" name="TextBox 3">
            <a:extLst>
              <a:ext uri="{FF2B5EF4-FFF2-40B4-BE49-F238E27FC236}">
                <a16:creationId xmlns:a16="http://schemas.microsoft.com/office/drawing/2014/main" id="{8C653969-B304-A4B3-135D-2F42688BE1B9}"/>
              </a:ext>
            </a:extLst>
          </p:cNvPr>
          <p:cNvSpPr txBox="1"/>
          <p:nvPr/>
        </p:nvSpPr>
        <p:spPr>
          <a:xfrm>
            <a:off x="6723100" y="120640"/>
            <a:ext cx="1861415" cy="400110"/>
          </a:xfrm>
          <a:prstGeom prst="rect">
            <a:avLst/>
          </a:prstGeom>
          <a:noFill/>
        </p:spPr>
        <p:txBody>
          <a:bodyPr wrap="square">
            <a:spAutoFit/>
          </a:bodyPr>
          <a:lstStyle/>
          <a:p>
            <a:r>
              <a:rPr lang="en-US" altLang="ko-KR" sz="2000" dirty="0">
                <a:latin typeface="+mn-ea"/>
              </a:rPr>
              <a:t>Long-term </a:t>
            </a:r>
            <a:endParaRPr lang="ko-KR" altLang="en-US" sz="2000" dirty="0">
              <a:latin typeface="+mn-ea"/>
            </a:endParaRPr>
          </a:p>
        </p:txBody>
      </p:sp>
      <p:grpSp>
        <p:nvGrpSpPr>
          <p:cNvPr id="5" name="그룹 1010">
            <a:extLst>
              <a:ext uri="{FF2B5EF4-FFF2-40B4-BE49-F238E27FC236}">
                <a16:creationId xmlns:a16="http://schemas.microsoft.com/office/drawing/2014/main" id="{B4E0F3E5-2CAE-547E-C999-7428E81C494D}"/>
              </a:ext>
            </a:extLst>
          </p:cNvPr>
          <p:cNvGrpSpPr/>
          <p:nvPr/>
        </p:nvGrpSpPr>
        <p:grpSpPr>
          <a:xfrm rot="1002459">
            <a:off x="7117856" y="390727"/>
            <a:ext cx="330141" cy="550296"/>
            <a:chOff x="8415345" y="1983280"/>
            <a:chExt cx="330141" cy="550296"/>
          </a:xfrm>
        </p:grpSpPr>
        <p:pic>
          <p:nvPicPr>
            <p:cNvPr id="6" name="Object 35">
              <a:extLst>
                <a:ext uri="{FF2B5EF4-FFF2-40B4-BE49-F238E27FC236}">
                  <a16:creationId xmlns:a16="http://schemas.microsoft.com/office/drawing/2014/main" id="{5B98B6ED-AFB3-A39C-A599-32E40BC83B9B}"/>
                </a:ext>
              </a:extLst>
            </p:cNvPr>
            <p:cNvPicPr>
              <a:picLocks noChangeAspect="1"/>
            </p:cNvPicPr>
            <p:nvPr/>
          </p:nvPicPr>
          <p:blipFill>
            <a:blip r:embed="rId4" cstate="print"/>
            <a:stretch>
              <a:fillRect/>
            </a:stretch>
          </p:blipFill>
          <p:spPr>
            <a:xfrm>
              <a:off x="8415345" y="1983280"/>
              <a:ext cx="330141" cy="550296"/>
            </a:xfrm>
            <a:prstGeom prst="rect">
              <a:avLst/>
            </a:prstGeom>
          </p:spPr>
        </p:pic>
      </p:grpSp>
    </p:spTree>
    <p:extLst>
      <p:ext uri="{BB962C8B-B14F-4D97-AF65-F5344CB8AC3E}">
        <p14:creationId xmlns:p14="http://schemas.microsoft.com/office/powerpoint/2010/main" val="3980140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a:extLst>
              <a:ext uri="{FF2B5EF4-FFF2-40B4-BE49-F238E27FC236}">
                <a16:creationId xmlns:a16="http://schemas.microsoft.com/office/drawing/2014/main" id="{4D625AE5-2E1B-C340-2A42-82AA899E349C}"/>
              </a:ext>
            </a:extLst>
          </p:cNvPr>
          <p:cNvSpPr>
            <a:spLocks noGrp="1"/>
          </p:cNvSpPr>
          <p:nvPr>
            <p:ph type="title"/>
          </p:nvPr>
        </p:nvSpPr>
        <p:spPr>
          <a:xfrm>
            <a:off x="134020" y="255645"/>
            <a:ext cx="11285668" cy="1325563"/>
          </a:xfrm>
        </p:spPr>
        <p:txBody>
          <a:bodyPr>
            <a:normAutofit/>
          </a:bodyPr>
          <a:lstStyle/>
          <a:p>
            <a:r>
              <a:rPr lang="en-US" altLang="ko-KR" sz="4000" dirty="0"/>
              <a:t>Low-carb vs Low-fat diets:   blood lipids</a:t>
            </a:r>
            <a:endParaRPr lang="ko-KR" altLang="en-US" sz="4000" dirty="0"/>
          </a:p>
        </p:txBody>
      </p:sp>
      <p:sp>
        <p:nvSpPr>
          <p:cNvPr id="15" name="TextBox 14">
            <a:extLst>
              <a:ext uri="{FF2B5EF4-FFF2-40B4-BE49-F238E27FC236}">
                <a16:creationId xmlns:a16="http://schemas.microsoft.com/office/drawing/2014/main" id="{FE897B28-DE5E-2B40-27D1-521A6C315FB4}"/>
              </a:ext>
            </a:extLst>
          </p:cNvPr>
          <p:cNvSpPr txBox="1"/>
          <p:nvPr/>
        </p:nvSpPr>
        <p:spPr>
          <a:xfrm>
            <a:off x="181984" y="1808512"/>
            <a:ext cx="2820982" cy="4237057"/>
          </a:xfrm>
          <a:prstGeom prst="rect">
            <a:avLst/>
          </a:prstGeom>
          <a:noFill/>
        </p:spPr>
        <p:txBody>
          <a:bodyPr wrap="square" rtlCol="0">
            <a:spAutoFit/>
          </a:bodyPr>
          <a:lstStyle/>
          <a:p>
            <a:pPr>
              <a:spcAft>
                <a:spcPts val="800"/>
              </a:spcAft>
            </a:pPr>
            <a:r>
              <a:rPr lang="en-US" altLang="ko-KR" b="1" dirty="0">
                <a:highlight>
                  <a:srgbClr val="FFCCCC"/>
                </a:highlight>
                <a:latin typeface="+mj-lt"/>
              </a:rPr>
              <a:t>LDL increase</a:t>
            </a:r>
          </a:p>
          <a:p>
            <a:r>
              <a:rPr lang="en-US" altLang="ko-KR" u="sng" dirty="0"/>
              <a:t>6-11 months </a:t>
            </a:r>
          </a:p>
          <a:p>
            <a:r>
              <a:rPr lang="en-US" altLang="ko-KR" dirty="0">
                <a:latin typeface="+mj-lt"/>
              </a:rPr>
              <a:t>+0.12 (0.04 to 0.21)</a:t>
            </a:r>
          </a:p>
          <a:p>
            <a:endParaRPr lang="en-US" altLang="ko-KR" dirty="0">
              <a:latin typeface="+mj-lt"/>
            </a:endParaRPr>
          </a:p>
          <a:p>
            <a:pPr>
              <a:spcAft>
                <a:spcPts val="800"/>
              </a:spcAft>
            </a:pPr>
            <a:r>
              <a:rPr lang="en-US" altLang="ko-KR" u="sng" dirty="0"/>
              <a:t>12-23 months </a:t>
            </a:r>
          </a:p>
          <a:p>
            <a:pPr>
              <a:spcAft>
                <a:spcPts val="800"/>
              </a:spcAft>
            </a:pPr>
            <a:r>
              <a:rPr lang="en-US" altLang="ko-KR" dirty="0">
                <a:latin typeface="+mj-lt"/>
              </a:rPr>
              <a:t>+0.11 (0.06 to 0.17)</a:t>
            </a:r>
          </a:p>
          <a:p>
            <a:pPr>
              <a:spcAft>
                <a:spcPts val="800"/>
              </a:spcAft>
            </a:pPr>
            <a:endParaRPr lang="en-US" altLang="ko-KR" u="sng" dirty="0"/>
          </a:p>
          <a:p>
            <a:pPr>
              <a:spcAft>
                <a:spcPts val="800"/>
              </a:spcAft>
            </a:pPr>
            <a:r>
              <a:rPr lang="en-US" altLang="ko-KR" u="sng" dirty="0"/>
              <a:t>24 months </a:t>
            </a:r>
          </a:p>
          <a:p>
            <a:pPr>
              <a:spcAft>
                <a:spcPts val="800"/>
              </a:spcAft>
            </a:pPr>
            <a:r>
              <a:rPr lang="en-US" altLang="ko-KR" dirty="0">
                <a:latin typeface="+mn-ea"/>
              </a:rPr>
              <a:t>+0.05 (-0.05 to 0.14)</a:t>
            </a:r>
          </a:p>
          <a:p>
            <a:pPr>
              <a:spcAft>
                <a:spcPts val="800"/>
              </a:spcAft>
            </a:pPr>
            <a:endParaRPr lang="en-US" altLang="ko-KR" dirty="0">
              <a:latin typeface="+mn-ea"/>
            </a:endParaRPr>
          </a:p>
          <a:p>
            <a:pPr>
              <a:spcAft>
                <a:spcPts val="800"/>
              </a:spcAft>
            </a:pPr>
            <a:r>
              <a:rPr lang="en-US" altLang="ko-KR" u="sng" dirty="0">
                <a:latin typeface="+mn-ea"/>
              </a:rPr>
              <a:t>Overall</a:t>
            </a:r>
            <a:endParaRPr lang="ko-KR" altLang="en-US" u="sng" dirty="0">
              <a:latin typeface="+mn-ea"/>
            </a:endParaRPr>
          </a:p>
          <a:p>
            <a:pPr>
              <a:spcAft>
                <a:spcPts val="800"/>
              </a:spcAft>
            </a:pPr>
            <a:r>
              <a:rPr lang="en-US" altLang="ko-KR" dirty="0">
                <a:latin typeface="+mj-lt"/>
              </a:rPr>
              <a:t>+0.10 (0.06 to 0.14)</a:t>
            </a:r>
            <a:endParaRPr lang="ko-KR" altLang="en-US" dirty="0">
              <a:latin typeface="+mj-lt"/>
            </a:endParaRPr>
          </a:p>
        </p:txBody>
      </p:sp>
      <p:sp>
        <p:nvSpPr>
          <p:cNvPr id="7" name="TextBox 6">
            <a:extLst>
              <a:ext uri="{FF2B5EF4-FFF2-40B4-BE49-F238E27FC236}">
                <a16:creationId xmlns:a16="http://schemas.microsoft.com/office/drawing/2014/main" id="{AE9A0103-F8A9-0042-AAA4-F62268D40922}"/>
              </a:ext>
            </a:extLst>
          </p:cNvPr>
          <p:cNvSpPr txBox="1"/>
          <p:nvPr/>
        </p:nvSpPr>
        <p:spPr>
          <a:xfrm>
            <a:off x="5442473" y="6281113"/>
            <a:ext cx="6284084" cy="307777"/>
          </a:xfrm>
          <a:prstGeom prst="rect">
            <a:avLst/>
          </a:prstGeom>
          <a:noFill/>
        </p:spPr>
        <p:txBody>
          <a:bodyPr wrap="square" rtlCol="0">
            <a:spAutoFit/>
          </a:bodyPr>
          <a:lstStyle/>
          <a:p>
            <a:pPr algn="r"/>
            <a:r>
              <a:rPr lang="en-US" altLang="ko-KR" sz="1400" dirty="0">
                <a:latin typeface="Arial" panose="020B0604020202020204" pitchFamily="34" charset="0"/>
                <a:cs typeface="Arial" panose="020B0604020202020204" pitchFamily="34" charset="0"/>
              </a:rPr>
              <a:t>(Lei et al, Front </a:t>
            </a:r>
            <a:r>
              <a:rPr lang="en-US" altLang="ko-KR" sz="1400" dirty="0" err="1">
                <a:latin typeface="Arial" panose="020B0604020202020204" pitchFamily="34" charset="0"/>
                <a:cs typeface="Arial" panose="020B0604020202020204" pitchFamily="34" charset="0"/>
              </a:rPr>
              <a:t>Nutr</a:t>
            </a:r>
            <a:r>
              <a:rPr lang="en-US" altLang="ko-KR" sz="1400" dirty="0">
                <a:latin typeface="Arial" panose="020B0604020202020204" pitchFamily="34" charset="0"/>
                <a:cs typeface="Arial" panose="020B0604020202020204" pitchFamily="34" charset="0"/>
              </a:rPr>
              <a:t> 2022)</a:t>
            </a:r>
            <a:endParaRPr lang="ko-KR" altLang="en-US" sz="1400" dirty="0">
              <a:latin typeface="Arial" panose="020B0604020202020204" pitchFamily="34" charset="0"/>
              <a:cs typeface="Arial" panose="020B0604020202020204" pitchFamily="34" charset="0"/>
            </a:endParaRPr>
          </a:p>
        </p:txBody>
      </p:sp>
      <p:pic>
        <p:nvPicPr>
          <p:cNvPr id="9" name="그림 8" descr="텍스트, 스크린샷, 도표이(가) 표시된 사진&#10;&#10;자동 생성된 설명">
            <a:extLst>
              <a:ext uri="{FF2B5EF4-FFF2-40B4-BE49-F238E27FC236}">
                <a16:creationId xmlns:a16="http://schemas.microsoft.com/office/drawing/2014/main" id="{6941C600-6B74-8A10-CF90-1D5875CCB4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8757" y="2328550"/>
            <a:ext cx="3602887" cy="3783441"/>
          </a:xfrm>
          <a:prstGeom prst="rect">
            <a:avLst/>
          </a:prstGeom>
        </p:spPr>
      </p:pic>
      <p:sp>
        <p:nvSpPr>
          <p:cNvPr id="11" name="TextBox 10">
            <a:extLst>
              <a:ext uri="{FF2B5EF4-FFF2-40B4-BE49-F238E27FC236}">
                <a16:creationId xmlns:a16="http://schemas.microsoft.com/office/drawing/2014/main" id="{26ECC0E1-AB43-2FA8-8166-854E0DF651D8}"/>
              </a:ext>
            </a:extLst>
          </p:cNvPr>
          <p:cNvSpPr txBox="1"/>
          <p:nvPr/>
        </p:nvSpPr>
        <p:spPr>
          <a:xfrm>
            <a:off x="9392534" y="1788871"/>
            <a:ext cx="2820982" cy="4237057"/>
          </a:xfrm>
          <a:prstGeom prst="rect">
            <a:avLst/>
          </a:prstGeom>
          <a:noFill/>
        </p:spPr>
        <p:txBody>
          <a:bodyPr wrap="square" rtlCol="0">
            <a:spAutoFit/>
          </a:bodyPr>
          <a:lstStyle/>
          <a:p>
            <a:pPr>
              <a:spcAft>
                <a:spcPts val="800"/>
              </a:spcAft>
            </a:pPr>
            <a:r>
              <a:rPr lang="en-US" altLang="ko-KR" b="1" dirty="0">
                <a:highlight>
                  <a:srgbClr val="F9CF7B"/>
                </a:highlight>
                <a:latin typeface="+mj-lt"/>
              </a:rPr>
              <a:t>Triglyceride reduction</a:t>
            </a:r>
          </a:p>
          <a:p>
            <a:r>
              <a:rPr lang="en-US" altLang="ko-KR" u="sng" dirty="0"/>
              <a:t>6-11 months </a:t>
            </a:r>
          </a:p>
          <a:p>
            <a:r>
              <a:rPr lang="en-US" altLang="ko-KR" dirty="0">
                <a:latin typeface="+mj-lt"/>
              </a:rPr>
              <a:t>-0.17 (-0.25 to -0.09)</a:t>
            </a:r>
          </a:p>
          <a:p>
            <a:endParaRPr lang="en-US" altLang="ko-KR" dirty="0">
              <a:latin typeface="+mj-lt"/>
            </a:endParaRPr>
          </a:p>
          <a:p>
            <a:pPr>
              <a:spcAft>
                <a:spcPts val="800"/>
              </a:spcAft>
            </a:pPr>
            <a:r>
              <a:rPr lang="en-US" altLang="ko-KR" u="sng" dirty="0"/>
              <a:t>12-23 months </a:t>
            </a:r>
          </a:p>
          <a:p>
            <a:pPr>
              <a:spcAft>
                <a:spcPts val="800"/>
              </a:spcAft>
            </a:pPr>
            <a:r>
              <a:rPr lang="en-US" altLang="ko-KR" dirty="0">
                <a:latin typeface="+mj-lt"/>
              </a:rPr>
              <a:t>-0.16 (-0.21 to -0.10)</a:t>
            </a:r>
          </a:p>
          <a:p>
            <a:pPr>
              <a:spcAft>
                <a:spcPts val="800"/>
              </a:spcAft>
            </a:pPr>
            <a:endParaRPr lang="ko-KR" altLang="en-US" dirty="0">
              <a:latin typeface="+mj-lt"/>
            </a:endParaRPr>
          </a:p>
          <a:p>
            <a:pPr>
              <a:spcAft>
                <a:spcPts val="800"/>
              </a:spcAft>
            </a:pPr>
            <a:r>
              <a:rPr lang="en-US" altLang="ko-KR" u="sng" dirty="0"/>
              <a:t>24 months </a:t>
            </a:r>
          </a:p>
          <a:p>
            <a:pPr>
              <a:spcAft>
                <a:spcPts val="800"/>
              </a:spcAft>
            </a:pPr>
            <a:r>
              <a:rPr lang="en-US" altLang="ko-KR" dirty="0">
                <a:latin typeface="+mn-ea"/>
              </a:rPr>
              <a:t>-0.03 (-0.14 to 0.08)</a:t>
            </a:r>
          </a:p>
          <a:p>
            <a:pPr>
              <a:spcAft>
                <a:spcPts val="800"/>
              </a:spcAft>
            </a:pPr>
            <a:endParaRPr lang="en-US" altLang="ko-KR" dirty="0">
              <a:latin typeface="+mn-ea"/>
            </a:endParaRPr>
          </a:p>
          <a:p>
            <a:pPr>
              <a:spcAft>
                <a:spcPts val="800"/>
              </a:spcAft>
            </a:pPr>
            <a:r>
              <a:rPr lang="en-US" altLang="ko-KR" u="sng" dirty="0">
                <a:latin typeface="+mn-ea"/>
              </a:rPr>
              <a:t>Overall</a:t>
            </a:r>
            <a:endParaRPr lang="ko-KR" altLang="en-US" u="sng" dirty="0">
              <a:latin typeface="+mn-ea"/>
            </a:endParaRPr>
          </a:p>
          <a:p>
            <a:pPr>
              <a:spcAft>
                <a:spcPts val="800"/>
              </a:spcAft>
            </a:pPr>
            <a:r>
              <a:rPr lang="en-US" altLang="ko-KR" dirty="0">
                <a:latin typeface="+mj-lt"/>
              </a:rPr>
              <a:t>-0.14 (-0.18 to -0.10)</a:t>
            </a:r>
            <a:endParaRPr lang="ko-KR" altLang="en-US" dirty="0">
              <a:latin typeface="+mj-lt"/>
            </a:endParaRPr>
          </a:p>
        </p:txBody>
      </p:sp>
      <p:pic>
        <p:nvPicPr>
          <p:cNvPr id="17" name="내용 개체 틀 16" descr="텍스트, 스크린샷, 도표이(가) 표시된 사진&#10;&#10;자동 생성된 설명">
            <a:extLst>
              <a:ext uri="{FF2B5EF4-FFF2-40B4-BE49-F238E27FC236}">
                <a16:creationId xmlns:a16="http://schemas.microsoft.com/office/drawing/2014/main" id="{858708C8-3496-2E5F-F822-4312E80E59C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406421" y="2307035"/>
            <a:ext cx="3391949" cy="3587198"/>
          </a:xfrm>
        </p:spPr>
      </p:pic>
      <p:sp>
        <p:nvSpPr>
          <p:cNvPr id="2" name="TextBox 1">
            <a:extLst>
              <a:ext uri="{FF2B5EF4-FFF2-40B4-BE49-F238E27FC236}">
                <a16:creationId xmlns:a16="http://schemas.microsoft.com/office/drawing/2014/main" id="{7A145CAE-4195-B552-58F9-445B35068E7D}"/>
              </a:ext>
            </a:extLst>
          </p:cNvPr>
          <p:cNvSpPr txBox="1"/>
          <p:nvPr/>
        </p:nvSpPr>
        <p:spPr>
          <a:xfrm>
            <a:off x="7088864" y="163672"/>
            <a:ext cx="1861415" cy="400110"/>
          </a:xfrm>
          <a:prstGeom prst="rect">
            <a:avLst/>
          </a:prstGeom>
          <a:noFill/>
        </p:spPr>
        <p:txBody>
          <a:bodyPr wrap="square">
            <a:spAutoFit/>
          </a:bodyPr>
          <a:lstStyle/>
          <a:p>
            <a:r>
              <a:rPr lang="en-US" altLang="ko-KR" sz="2000" dirty="0">
                <a:latin typeface="+mn-ea"/>
              </a:rPr>
              <a:t>Long-term </a:t>
            </a:r>
            <a:endParaRPr lang="ko-KR" altLang="en-US" sz="2000" dirty="0">
              <a:latin typeface="+mn-ea"/>
            </a:endParaRPr>
          </a:p>
        </p:txBody>
      </p:sp>
      <p:grpSp>
        <p:nvGrpSpPr>
          <p:cNvPr id="4" name="그룹 1010">
            <a:extLst>
              <a:ext uri="{FF2B5EF4-FFF2-40B4-BE49-F238E27FC236}">
                <a16:creationId xmlns:a16="http://schemas.microsoft.com/office/drawing/2014/main" id="{03D37EB0-BFF1-9C33-28B6-8761C9F96073}"/>
              </a:ext>
            </a:extLst>
          </p:cNvPr>
          <p:cNvGrpSpPr/>
          <p:nvPr/>
        </p:nvGrpSpPr>
        <p:grpSpPr>
          <a:xfrm rot="1002459">
            <a:off x="7488736" y="424888"/>
            <a:ext cx="330141" cy="550296"/>
            <a:chOff x="8415345" y="1983280"/>
            <a:chExt cx="330141" cy="550296"/>
          </a:xfrm>
        </p:grpSpPr>
        <p:pic>
          <p:nvPicPr>
            <p:cNvPr id="5" name="Object 35">
              <a:extLst>
                <a:ext uri="{FF2B5EF4-FFF2-40B4-BE49-F238E27FC236}">
                  <a16:creationId xmlns:a16="http://schemas.microsoft.com/office/drawing/2014/main" id="{CE1AB6F9-7E69-4A92-A4AB-ED924849939A}"/>
                </a:ext>
              </a:extLst>
            </p:cNvPr>
            <p:cNvPicPr>
              <a:picLocks noChangeAspect="1"/>
            </p:cNvPicPr>
            <p:nvPr/>
          </p:nvPicPr>
          <p:blipFill>
            <a:blip r:embed="rId5" cstate="print"/>
            <a:stretch>
              <a:fillRect/>
            </a:stretch>
          </p:blipFill>
          <p:spPr>
            <a:xfrm>
              <a:off x="8415345" y="1983280"/>
              <a:ext cx="330141" cy="550296"/>
            </a:xfrm>
            <a:prstGeom prst="rect">
              <a:avLst/>
            </a:prstGeom>
          </p:spPr>
        </p:pic>
      </p:grpSp>
    </p:spTree>
    <p:extLst>
      <p:ext uri="{BB962C8B-B14F-4D97-AF65-F5344CB8AC3E}">
        <p14:creationId xmlns:p14="http://schemas.microsoft.com/office/powerpoint/2010/main" val="3825783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내용 개체 틀 4" descr="라인, 텍스트, 도표, 그래프이(가) 표시된 사진&#10;&#10;자동 생성된 설명">
            <a:extLst>
              <a:ext uri="{FF2B5EF4-FFF2-40B4-BE49-F238E27FC236}">
                <a16:creationId xmlns:a16="http://schemas.microsoft.com/office/drawing/2014/main" id="{1FD820AB-652D-3776-DED4-55691FE7548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7005" y="3314060"/>
            <a:ext cx="5968995" cy="2626139"/>
          </a:xfrm>
        </p:spPr>
      </p:pic>
      <p:sp>
        <p:nvSpPr>
          <p:cNvPr id="3" name="제목 2">
            <a:extLst>
              <a:ext uri="{FF2B5EF4-FFF2-40B4-BE49-F238E27FC236}">
                <a16:creationId xmlns:a16="http://schemas.microsoft.com/office/drawing/2014/main" id="{BB9B8EA8-3131-A079-44A6-2517360CCFDA}"/>
              </a:ext>
            </a:extLst>
          </p:cNvPr>
          <p:cNvSpPr>
            <a:spLocks noGrp="1"/>
          </p:cNvSpPr>
          <p:nvPr>
            <p:ph type="title"/>
          </p:nvPr>
        </p:nvSpPr>
        <p:spPr>
          <a:xfrm>
            <a:off x="285008" y="220741"/>
            <a:ext cx="11495314" cy="1325563"/>
          </a:xfrm>
        </p:spPr>
        <p:txBody>
          <a:bodyPr>
            <a:normAutofit/>
          </a:bodyPr>
          <a:lstStyle/>
          <a:p>
            <a:r>
              <a:rPr lang="en-US" altLang="ko-KR" sz="4000" dirty="0"/>
              <a:t>Low-carb diets: dose-response relationship</a:t>
            </a:r>
            <a:endParaRPr lang="ko-KR" altLang="en-US" sz="4000" dirty="0"/>
          </a:p>
        </p:txBody>
      </p:sp>
      <p:pic>
        <p:nvPicPr>
          <p:cNvPr id="7" name="그림 6" descr="텍스트, 라인, 그래프, 도표이(가) 표시된 사진&#10;&#10;자동 생성된 설명">
            <a:extLst>
              <a:ext uri="{FF2B5EF4-FFF2-40B4-BE49-F238E27FC236}">
                <a16:creationId xmlns:a16="http://schemas.microsoft.com/office/drawing/2014/main" id="{6559679F-982A-DD1B-5FE9-F18868BA53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0962" y="3399183"/>
            <a:ext cx="6251038" cy="2544821"/>
          </a:xfrm>
          <a:prstGeom prst="rect">
            <a:avLst/>
          </a:prstGeom>
        </p:spPr>
      </p:pic>
      <p:sp>
        <p:nvSpPr>
          <p:cNvPr id="8" name="TextBox 7">
            <a:extLst>
              <a:ext uri="{FF2B5EF4-FFF2-40B4-BE49-F238E27FC236}">
                <a16:creationId xmlns:a16="http://schemas.microsoft.com/office/drawing/2014/main" id="{CF03F53C-4BCD-ACC2-DFE7-EE7D8BAE58DB}"/>
              </a:ext>
            </a:extLst>
          </p:cNvPr>
          <p:cNvSpPr txBox="1"/>
          <p:nvPr/>
        </p:nvSpPr>
        <p:spPr>
          <a:xfrm>
            <a:off x="838200" y="1712125"/>
            <a:ext cx="4357744" cy="1200329"/>
          </a:xfrm>
          <a:prstGeom prst="rect">
            <a:avLst/>
          </a:prstGeom>
          <a:noFill/>
        </p:spPr>
        <p:txBody>
          <a:bodyPr wrap="square">
            <a:spAutoFit/>
          </a:bodyPr>
          <a:lstStyle/>
          <a:p>
            <a:pPr marL="182563" indent="-182563">
              <a:buFont typeface="Wingdings" panose="05000000000000000000" pitchFamily="2" charset="2"/>
              <a:buChar char="§"/>
            </a:pPr>
            <a:r>
              <a:rPr lang="en-US" altLang="ko-KR" dirty="0"/>
              <a:t>Meta-analysis</a:t>
            </a:r>
          </a:p>
          <a:p>
            <a:pPr marL="452438" lvl="1" indent="-269875">
              <a:buFont typeface="Wingdings" panose="05000000000000000000" pitchFamily="2" charset="2"/>
              <a:buChar char="Ø"/>
            </a:pPr>
            <a:r>
              <a:rPr lang="en-US" altLang="ko-KR" dirty="0"/>
              <a:t>Period: up to May 2021 </a:t>
            </a:r>
          </a:p>
          <a:p>
            <a:pPr marL="452438" lvl="1" indent="-269875">
              <a:buFont typeface="Wingdings" panose="05000000000000000000" pitchFamily="2" charset="2"/>
              <a:buChar char="Ø"/>
            </a:pPr>
            <a:r>
              <a:rPr lang="en-US" altLang="ko-KR" dirty="0"/>
              <a:t>Studies: 50 RCTs with ≥ 4 weeks,  4291 patients</a:t>
            </a:r>
            <a:r>
              <a:rPr lang="ko-KR" altLang="en-US" dirty="0"/>
              <a:t> </a:t>
            </a:r>
            <a:r>
              <a:rPr lang="en-US" altLang="ko-KR" dirty="0"/>
              <a:t>with type 2 diabetes</a:t>
            </a:r>
          </a:p>
        </p:txBody>
      </p:sp>
      <p:sp>
        <p:nvSpPr>
          <p:cNvPr id="9" name="TextBox 8">
            <a:extLst>
              <a:ext uri="{FF2B5EF4-FFF2-40B4-BE49-F238E27FC236}">
                <a16:creationId xmlns:a16="http://schemas.microsoft.com/office/drawing/2014/main" id="{8FB11C3E-A685-CD51-6357-FCF15E885261}"/>
              </a:ext>
            </a:extLst>
          </p:cNvPr>
          <p:cNvSpPr txBox="1"/>
          <p:nvPr/>
        </p:nvSpPr>
        <p:spPr>
          <a:xfrm>
            <a:off x="5647764" y="1734045"/>
            <a:ext cx="5518961" cy="923330"/>
          </a:xfrm>
          <a:prstGeom prst="rect">
            <a:avLst/>
          </a:prstGeom>
          <a:noFill/>
        </p:spPr>
        <p:txBody>
          <a:bodyPr wrap="square">
            <a:spAutoFit/>
          </a:bodyPr>
          <a:lstStyle/>
          <a:p>
            <a:pPr marL="182563" indent="-182563">
              <a:buFont typeface="Wingdings" panose="05000000000000000000" pitchFamily="2" charset="2"/>
              <a:buChar char="§"/>
            </a:pPr>
            <a:r>
              <a:rPr lang="en-US" altLang="ko-KR" dirty="0"/>
              <a:t>Definition</a:t>
            </a:r>
          </a:p>
          <a:p>
            <a:pPr marL="452438" lvl="1" indent="-269875">
              <a:buFont typeface="Wingdings" panose="05000000000000000000" pitchFamily="2" charset="2"/>
              <a:buChar char="Ø"/>
            </a:pPr>
            <a:r>
              <a:rPr lang="en-US" altLang="ko-KR" dirty="0"/>
              <a:t>Carb-restricted diets: carb ≤ 45%</a:t>
            </a:r>
          </a:p>
          <a:p>
            <a:pPr marL="452438" lvl="1" indent="-269875">
              <a:buFont typeface="Wingdings" panose="05000000000000000000" pitchFamily="2" charset="2"/>
              <a:buChar char="Ø"/>
            </a:pPr>
            <a:r>
              <a:rPr lang="en-US" altLang="ko-KR" dirty="0"/>
              <a:t>Control: carb 55-65%</a:t>
            </a:r>
            <a:endParaRPr lang="ko-KR" altLang="en-US" dirty="0"/>
          </a:p>
        </p:txBody>
      </p:sp>
      <p:sp>
        <p:nvSpPr>
          <p:cNvPr id="10" name="TextBox 9">
            <a:extLst>
              <a:ext uri="{FF2B5EF4-FFF2-40B4-BE49-F238E27FC236}">
                <a16:creationId xmlns:a16="http://schemas.microsoft.com/office/drawing/2014/main" id="{A5E6AC8B-2E4A-FFA4-5777-F583ABDF1E0D}"/>
              </a:ext>
            </a:extLst>
          </p:cNvPr>
          <p:cNvSpPr txBox="1"/>
          <p:nvPr/>
        </p:nvSpPr>
        <p:spPr>
          <a:xfrm>
            <a:off x="5861269" y="6374230"/>
            <a:ext cx="6284084" cy="307777"/>
          </a:xfrm>
          <a:prstGeom prst="rect">
            <a:avLst/>
          </a:prstGeom>
          <a:noFill/>
        </p:spPr>
        <p:txBody>
          <a:bodyPr wrap="square" rtlCol="0">
            <a:spAutoFit/>
          </a:bodyPr>
          <a:lstStyle/>
          <a:p>
            <a:pPr algn="r"/>
            <a:r>
              <a:rPr lang="en-US" altLang="ko-KR" sz="1400" dirty="0">
                <a:latin typeface="Arial" panose="020B0604020202020204" pitchFamily="34" charset="0"/>
                <a:cs typeface="Arial" panose="020B0604020202020204" pitchFamily="34" charset="0"/>
              </a:rPr>
              <a:t>(</a:t>
            </a:r>
            <a:r>
              <a:rPr lang="en-US" altLang="ko-KR" sz="1400" dirty="0" err="1">
                <a:latin typeface="Arial" panose="020B0604020202020204" pitchFamily="34" charset="0"/>
                <a:cs typeface="Arial" panose="020B0604020202020204" pitchFamily="34" charset="0"/>
              </a:rPr>
              <a:t>Jayedi</a:t>
            </a:r>
            <a:r>
              <a:rPr lang="en-US" altLang="ko-KR" sz="1400" dirty="0">
                <a:latin typeface="Arial" panose="020B0604020202020204" pitchFamily="34" charset="0"/>
                <a:cs typeface="Arial" panose="020B0604020202020204" pitchFamily="34" charset="0"/>
              </a:rPr>
              <a:t> et al, Am J Clin </a:t>
            </a:r>
            <a:r>
              <a:rPr lang="en-US" altLang="ko-KR" sz="1400" dirty="0" err="1">
                <a:latin typeface="Arial" panose="020B0604020202020204" pitchFamily="34" charset="0"/>
                <a:cs typeface="Arial" panose="020B0604020202020204" pitchFamily="34" charset="0"/>
              </a:rPr>
              <a:t>Nutr</a:t>
            </a:r>
            <a:r>
              <a:rPr lang="en-US" altLang="ko-KR" sz="1400" dirty="0">
                <a:latin typeface="Arial" panose="020B0604020202020204" pitchFamily="34" charset="0"/>
                <a:cs typeface="Arial" panose="020B0604020202020204" pitchFamily="34" charset="0"/>
              </a:rPr>
              <a:t> 2022)</a:t>
            </a:r>
            <a:endParaRPr lang="ko-KR" altLang="en-US" sz="14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29A125BD-BF11-C6BD-0BB1-1295D109ADB9}"/>
              </a:ext>
            </a:extLst>
          </p:cNvPr>
          <p:cNvSpPr txBox="1"/>
          <p:nvPr/>
        </p:nvSpPr>
        <p:spPr>
          <a:xfrm>
            <a:off x="1957891" y="3026983"/>
            <a:ext cx="3356386" cy="369332"/>
          </a:xfrm>
          <a:prstGeom prst="rect">
            <a:avLst/>
          </a:prstGeom>
          <a:noFill/>
        </p:spPr>
        <p:txBody>
          <a:bodyPr wrap="square" rtlCol="0">
            <a:spAutoFit/>
          </a:bodyPr>
          <a:lstStyle/>
          <a:p>
            <a:r>
              <a:rPr lang="en-US" altLang="ko-KR" dirty="0">
                <a:highlight>
                  <a:srgbClr val="C5D4ED"/>
                </a:highlight>
              </a:rPr>
              <a:t>6 months (35 trials)</a:t>
            </a:r>
            <a:endParaRPr lang="ko-KR" altLang="en-US" dirty="0">
              <a:highlight>
                <a:srgbClr val="C5D4ED"/>
              </a:highlight>
            </a:endParaRPr>
          </a:p>
        </p:txBody>
      </p:sp>
      <p:sp>
        <p:nvSpPr>
          <p:cNvPr id="12" name="TextBox 11">
            <a:extLst>
              <a:ext uri="{FF2B5EF4-FFF2-40B4-BE49-F238E27FC236}">
                <a16:creationId xmlns:a16="http://schemas.microsoft.com/office/drawing/2014/main" id="{7F8CD476-6F59-0A4D-2AC3-8F07DF3CA0B2}"/>
              </a:ext>
            </a:extLst>
          </p:cNvPr>
          <p:cNvSpPr txBox="1"/>
          <p:nvPr/>
        </p:nvSpPr>
        <p:spPr>
          <a:xfrm>
            <a:off x="7997414" y="2973205"/>
            <a:ext cx="3356386" cy="369332"/>
          </a:xfrm>
          <a:prstGeom prst="rect">
            <a:avLst/>
          </a:prstGeom>
          <a:noFill/>
        </p:spPr>
        <p:txBody>
          <a:bodyPr wrap="square" rtlCol="0">
            <a:spAutoFit/>
          </a:bodyPr>
          <a:lstStyle/>
          <a:p>
            <a:r>
              <a:rPr lang="en-US" altLang="ko-KR" dirty="0">
                <a:highlight>
                  <a:srgbClr val="C5D4ED"/>
                </a:highlight>
              </a:rPr>
              <a:t>12 months (17 trials)</a:t>
            </a:r>
            <a:endParaRPr lang="ko-KR" altLang="en-US" dirty="0">
              <a:highlight>
                <a:srgbClr val="C5D4ED"/>
              </a:highlight>
            </a:endParaRPr>
          </a:p>
        </p:txBody>
      </p:sp>
      <p:sp>
        <p:nvSpPr>
          <p:cNvPr id="13" name="TextBox 12">
            <a:extLst>
              <a:ext uri="{FF2B5EF4-FFF2-40B4-BE49-F238E27FC236}">
                <a16:creationId xmlns:a16="http://schemas.microsoft.com/office/drawing/2014/main" id="{7E148C12-F55C-AA1E-2F2F-F40D3EA746BB}"/>
              </a:ext>
            </a:extLst>
          </p:cNvPr>
          <p:cNvSpPr txBox="1"/>
          <p:nvPr/>
        </p:nvSpPr>
        <p:spPr>
          <a:xfrm>
            <a:off x="613185" y="6057999"/>
            <a:ext cx="9122486" cy="584775"/>
          </a:xfrm>
          <a:prstGeom prst="rect">
            <a:avLst/>
          </a:prstGeom>
          <a:noFill/>
        </p:spPr>
        <p:txBody>
          <a:bodyPr wrap="square" rtlCol="0">
            <a:spAutoFit/>
          </a:bodyPr>
          <a:lstStyle/>
          <a:p>
            <a:pPr marL="285750" indent="-285750">
              <a:buFont typeface="Wingdings" panose="05000000000000000000" pitchFamily="2" charset="2"/>
              <a:buChar char="ü"/>
            </a:pPr>
            <a:r>
              <a:rPr lang="en-US" altLang="ko-KR" sz="1600" dirty="0">
                <a:latin typeface="+mj-ea"/>
                <a:ea typeface="+mj-ea"/>
              </a:rPr>
              <a:t>U shaped effects </a:t>
            </a:r>
            <a:r>
              <a:rPr lang="en-US" altLang="ko-KR" sz="1600" dirty="0"/>
              <a:t>were seen for total cholesterol and LDL cholesterol as well as body weight between carb intake from 10% and 65%. </a:t>
            </a:r>
            <a:endParaRPr lang="ko-KR" altLang="en-US" sz="1600" dirty="0"/>
          </a:p>
        </p:txBody>
      </p:sp>
    </p:spTree>
    <p:extLst>
      <p:ext uri="{BB962C8B-B14F-4D97-AF65-F5344CB8AC3E}">
        <p14:creationId xmlns:p14="http://schemas.microsoft.com/office/powerpoint/2010/main" val="3660092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내용 개체 틀 5" descr="텍스트이(가) 표시된 사진&#10;&#10;자동 생성된 설명">
            <a:extLst>
              <a:ext uri="{FF2B5EF4-FFF2-40B4-BE49-F238E27FC236}">
                <a16:creationId xmlns:a16="http://schemas.microsoft.com/office/drawing/2014/main" id="{2FA8FAB1-43B2-4BC7-BA13-421F86467E2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704" y="2171977"/>
            <a:ext cx="3020380" cy="3880703"/>
          </a:xfrm>
          <a:ln>
            <a:solidFill>
              <a:schemeClr val="bg2"/>
            </a:solidFill>
          </a:ln>
        </p:spPr>
      </p:pic>
      <p:sp>
        <p:nvSpPr>
          <p:cNvPr id="3" name="제목 2">
            <a:extLst>
              <a:ext uri="{FF2B5EF4-FFF2-40B4-BE49-F238E27FC236}">
                <a16:creationId xmlns:a16="http://schemas.microsoft.com/office/drawing/2014/main" id="{07CB6410-5244-4816-A1F7-5C6E052032DB}"/>
              </a:ext>
            </a:extLst>
          </p:cNvPr>
          <p:cNvSpPr>
            <a:spLocks noGrp="1"/>
          </p:cNvSpPr>
          <p:nvPr>
            <p:ph type="title"/>
          </p:nvPr>
        </p:nvSpPr>
        <p:spPr>
          <a:xfrm>
            <a:off x="1300644" y="307590"/>
            <a:ext cx="9204157" cy="1325563"/>
          </a:xfrm>
        </p:spPr>
        <p:txBody>
          <a:bodyPr>
            <a:normAutofit/>
          </a:bodyPr>
          <a:lstStyle/>
          <a:p>
            <a:r>
              <a:rPr lang="en-US" altLang="ko-KR" sz="3600" dirty="0"/>
              <a:t>Very Low-Calorie Ketogenic diet (KLCKD)</a:t>
            </a:r>
            <a:endParaRPr lang="ko-KR" altLang="en-US" sz="3600" dirty="0"/>
          </a:p>
        </p:txBody>
      </p:sp>
      <p:pic>
        <p:nvPicPr>
          <p:cNvPr id="4" name="Object 3">
            <a:extLst>
              <a:ext uri="{FF2B5EF4-FFF2-40B4-BE49-F238E27FC236}">
                <a16:creationId xmlns:a16="http://schemas.microsoft.com/office/drawing/2014/main" id="{49EF6C43-F4FE-4C7F-85DE-65A276BF9AE4}"/>
              </a:ext>
            </a:extLst>
          </p:cNvPr>
          <p:cNvPicPr>
            <a:picLocks noChangeAspect="1"/>
          </p:cNvPicPr>
          <p:nvPr/>
        </p:nvPicPr>
        <p:blipFill rotWithShape="1">
          <a:blip r:embed="rId4" cstate="print"/>
          <a:srcRect l="7290" t="-15227" r="45666" b="-58041"/>
          <a:stretch/>
        </p:blipFill>
        <p:spPr>
          <a:xfrm>
            <a:off x="8422105" y="1386639"/>
            <a:ext cx="2372937" cy="365125"/>
          </a:xfrm>
          <a:prstGeom prst="rect">
            <a:avLst/>
          </a:prstGeom>
        </p:spPr>
      </p:pic>
      <p:sp>
        <p:nvSpPr>
          <p:cNvPr id="9" name="TextBox 8">
            <a:extLst>
              <a:ext uri="{FF2B5EF4-FFF2-40B4-BE49-F238E27FC236}">
                <a16:creationId xmlns:a16="http://schemas.microsoft.com/office/drawing/2014/main" id="{8BB11D46-FB07-4119-8B6D-43CE5B42DE4F}"/>
              </a:ext>
            </a:extLst>
          </p:cNvPr>
          <p:cNvSpPr txBox="1"/>
          <p:nvPr/>
        </p:nvSpPr>
        <p:spPr>
          <a:xfrm>
            <a:off x="8262352" y="2527278"/>
            <a:ext cx="3769895" cy="3170099"/>
          </a:xfrm>
          <a:prstGeom prst="rect">
            <a:avLst/>
          </a:prstGeom>
          <a:noFill/>
        </p:spPr>
        <p:txBody>
          <a:bodyPr wrap="square" rtlCol="0">
            <a:spAutoFit/>
          </a:bodyPr>
          <a:lstStyle/>
          <a:p>
            <a:pPr>
              <a:lnSpc>
                <a:spcPct val="150000"/>
              </a:lnSpc>
            </a:pPr>
            <a:r>
              <a:rPr lang="en-US" altLang="ko-KR" b="1" u="sng" dirty="0">
                <a:latin typeface="+mj-ea"/>
                <a:ea typeface="+mj-ea"/>
              </a:rPr>
              <a:t>Very Low-Calorie Ketogenic Diet</a:t>
            </a:r>
          </a:p>
          <a:p>
            <a:pPr marL="285750" indent="-201613">
              <a:lnSpc>
                <a:spcPct val="150000"/>
              </a:lnSpc>
              <a:buFont typeface="Arial" panose="020B0604020202020204" pitchFamily="34" charset="0"/>
              <a:buChar char="•"/>
            </a:pPr>
            <a:r>
              <a:rPr lang="en-US" altLang="ko-KR" dirty="0"/>
              <a:t>Energy: 500-800 kcal/day </a:t>
            </a:r>
          </a:p>
          <a:p>
            <a:pPr marL="285750" indent="-201613">
              <a:lnSpc>
                <a:spcPct val="150000"/>
              </a:lnSpc>
              <a:buFont typeface="Arial" panose="020B0604020202020204" pitchFamily="34" charset="0"/>
              <a:buChar char="•"/>
            </a:pPr>
            <a:r>
              <a:rPr lang="en-US" altLang="ko-KR" dirty="0"/>
              <a:t>Carb: </a:t>
            </a:r>
            <a:r>
              <a:rPr lang="en-US" altLang="ko-KR" dirty="0">
                <a:highlight>
                  <a:srgbClr val="FFCCCC"/>
                </a:highlight>
              </a:rPr>
              <a:t>low</a:t>
            </a:r>
            <a:r>
              <a:rPr lang="ko-KR" altLang="en-US" dirty="0">
                <a:highlight>
                  <a:srgbClr val="FFCCCC"/>
                </a:highlight>
              </a:rPr>
              <a:t> </a:t>
            </a:r>
            <a:r>
              <a:rPr lang="en-US" altLang="ko-KR" dirty="0">
                <a:highlight>
                  <a:srgbClr val="FFCCCC"/>
                </a:highlight>
              </a:rPr>
              <a:t>content</a:t>
            </a:r>
            <a:r>
              <a:rPr lang="ko-KR" altLang="en-US" dirty="0">
                <a:highlight>
                  <a:srgbClr val="FFCCCC"/>
                </a:highlight>
              </a:rPr>
              <a:t> </a:t>
            </a:r>
            <a:r>
              <a:rPr lang="en-US" altLang="ko-KR" dirty="0">
                <a:highlight>
                  <a:srgbClr val="FFCCCC"/>
                </a:highlight>
              </a:rPr>
              <a:t>(&lt;50g/day</a:t>
            </a:r>
            <a:r>
              <a:rPr lang="en-US" altLang="ko-KR" dirty="0"/>
              <a:t>)</a:t>
            </a:r>
          </a:p>
          <a:p>
            <a:pPr marL="84137">
              <a:lnSpc>
                <a:spcPct val="150000"/>
              </a:lnSpc>
            </a:pPr>
            <a:r>
              <a:rPr lang="en-US" altLang="ko-KR" dirty="0"/>
              <a:t>                  </a:t>
            </a:r>
            <a:r>
              <a:rPr lang="en-US" altLang="ko-KR" dirty="0">
                <a:highlight>
                  <a:srgbClr val="FFCCCC"/>
                </a:highlight>
              </a:rPr>
              <a:t>(≒13% of energy)</a:t>
            </a:r>
          </a:p>
          <a:p>
            <a:pPr marL="285750" indent="-201613">
              <a:spcBef>
                <a:spcPts val="1200"/>
              </a:spcBef>
              <a:buFont typeface="Arial" panose="020B0604020202020204" pitchFamily="34" charset="0"/>
              <a:buChar char="•"/>
            </a:pPr>
            <a:r>
              <a:rPr lang="en-US" altLang="ko-KR" dirty="0"/>
              <a:t>Protein: 1-1.5g/kg IBW</a:t>
            </a:r>
          </a:p>
          <a:p>
            <a:pPr marL="84137"/>
            <a:r>
              <a:rPr lang="en-US" altLang="ko-KR" dirty="0"/>
              <a:t> 	     (~43%)</a:t>
            </a:r>
          </a:p>
          <a:p>
            <a:pPr marL="285750" indent="-201613">
              <a:spcBef>
                <a:spcPts val="1200"/>
              </a:spcBef>
              <a:buFont typeface="Arial" panose="020B0604020202020204" pitchFamily="34" charset="0"/>
              <a:buChar char="•"/>
            </a:pPr>
            <a:r>
              <a:rPr lang="en-US" altLang="ko-KR" dirty="0"/>
              <a:t>Fat: 15-30g</a:t>
            </a:r>
          </a:p>
          <a:p>
            <a:r>
              <a:rPr lang="en-US" altLang="ko-KR" dirty="0"/>
              <a:t> 	     (~44%)</a:t>
            </a:r>
            <a:endParaRPr lang="ko-KR" altLang="en-US" dirty="0"/>
          </a:p>
        </p:txBody>
      </p:sp>
      <p:grpSp>
        <p:nvGrpSpPr>
          <p:cNvPr id="10" name="그룹 9">
            <a:extLst>
              <a:ext uri="{FF2B5EF4-FFF2-40B4-BE49-F238E27FC236}">
                <a16:creationId xmlns:a16="http://schemas.microsoft.com/office/drawing/2014/main" id="{93C46998-C6FF-4BD3-9695-A39FCAB9EB00}"/>
              </a:ext>
            </a:extLst>
          </p:cNvPr>
          <p:cNvGrpSpPr/>
          <p:nvPr/>
        </p:nvGrpSpPr>
        <p:grpSpPr>
          <a:xfrm>
            <a:off x="3536852" y="2109561"/>
            <a:ext cx="4731742" cy="3943119"/>
            <a:chOff x="3293321" y="2218888"/>
            <a:chExt cx="4731742" cy="3943119"/>
          </a:xfrm>
        </p:grpSpPr>
        <p:pic>
          <p:nvPicPr>
            <p:cNvPr id="8" name="그림 7">
              <a:extLst>
                <a:ext uri="{FF2B5EF4-FFF2-40B4-BE49-F238E27FC236}">
                  <a16:creationId xmlns:a16="http://schemas.microsoft.com/office/drawing/2014/main" id="{CBA7EA6D-CFD3-4803-A008-E35523006B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93321" y="2218888"/>
              <a:ext cx="4731742" cy="3943119"/>
            </a:xfrm>
            <a:prstGeom prst="rect">
              <a:avLst/>
            </a:prstGeom>
          </p:spPr>
        </p:pic>
        <p:sp>
          <p:nvSpPr>
            <p:cNvPr id="2" name="직사각형 1">
              <a:extLst>
                <a:ext uri="{FF2B5EF4-FFF2-40B4-BE49-F238E27FC236}">
                  <a16:creationId xmlns:a16="http://schemas.microsoft.com/office/drawing/2014/main" id="{1D61369B-0AD4-414D-88E0-8FE255F8CEB7}"/>
                </a:ext>
              </a:extLst>
            </p:cNvPr>
            <p:cNvSpPr/>
            <p:nvPr/>
          </p:nvSpPr>
          <p:spPr>
            <a:xfrm>
              <a:off x="3621505" y="5342020"/>
              <a:ext cx="541421" cy="685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7" name="그림 6" descr="텍스트이(가) 표시된 사진&#10;&#10;자동 생성된 설명">
              <a:extLst>
                <a:ext uri="{FF2B5EF4-FFF2-40B4-BE49-F238E27FC236}">
                  <a16:creationId xmlns:a16="http://schemas.microsoft.com/office/drawing/2014/main" id="{C5FAFE41-F772-48C3-8CCA-089229D72E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83629" y="5340656"/>
              <a:ext cx="455233" cy="548719"/>
            </a:xfrm>
            <a:prstGeom prst="rect">
              <a:avLst/>
            </a:prstGeom>
          </p:spPr>
        </p:pic>
      </p:grpSp>
      <p:sp>
        <p:nvSpPr>
          <p:cNvPr id="12" name="TextBox 11">
            <a:extLst>
              <a:ext uri="{FF2B5EF4-FFF2-40B4-BE49-F238E27FC236}">
                <a16:creationId xmlns:a16="http://schemas.microsoft.com/office/drawing/2014/main" id="{59D6A923-A0BE-40CB-A4A6-F2F747AA4B7C}"/>
              </a:ext>
            </a:extLst>
          </p:cNvPr>
          <p:cNvSpPr txBox="1"/>
          <p:nvPr/>
        </p:nvSpPr>
        <p:spPr>
          <a:xfrm>
            <a:off x="545438" y="6160889"/>
            <a:ext cx="9063786" cy="369332"/>
          </a:xfrm>
          <a:prstGeom prst="rect">
            <a:avLst/>
          </a:prstGeom>
          <a:noFill/>
        </p:spPr>
        <p:txBody>
          <a:bodyPr wrap="square" rtlCol="0">
            <a:spAutoFit/>
          </a:bodyPr>
          <a:lstStyle/>
          <a:p>
            <a:pPr marL="285750" indent="-285750">
              <a:buFont typeface="Wingdings" panose="05000000000000000000" pitchFamily="2" charset="2"/>
              <a:buChar char="v"/>
            </a:pPr>
            <a:r>
              <a:rPr lang="en-US" altLang="ko-KR" dirty="0"/>
              <a:t>15 studies, adults with BMI 30~50, mainly RCT, conducted in Italy or Spain </a:t>
            </a:r>
            <a:endParaRPr lang="ko-KR" altLang="en-US" dirty="0"/>
          </a:p>
        </p:txBody>
      </p:sp>
    </p:spTree>
    <p:extLst>
      <p:ext uri="{BB962C8B-B14F-4D97-AF65-F5344CB8AC3E}">
        <p14:creationId xmlns:p14="http://schemas.microsoft.com/office/powerpoint/2010/main" val="928952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a:extLst>
              <a:ext uri="{FF2B5EF4-FFF2-40B4-BE49-F238E27FC236}">
                <a16:creationId xmlns:a16="http://schemas.microsoft.com/office/drawing/2014/main" id="{07CB6410-5244-4816-A1F7-5C6E052032DB}"/>
              </a:ext>
            </a:extLst>
          </p:cNvPr>
          <p:cNvSpPr>
            <a:spLocks noGrp="1"/>
          </p:cNvSpPr>
          <p:nvPr>
            <p:ph type="title"/>
          </p:nvPr>
        </p:nvSpPr>
        <p:spPr>
          <a:xfrm>
            <a:off x="855024" y="274212"/>
            <a:ext cx="10165278" cy="1325563"/>
          </a:xfrm>
        </p:spPr>
        <p:txBody>
          <a:bodyPr>
            <a:normAutofit/>
          </a:bodyPr>
          <a:lstStyle/>
          <a:p>
            <a:r>
              <a:rPr lang="en-US" altLang="ko-KR" sz="3600" dirty="0"/>
              <a:t>Very Low-Calorie Ketogenic diet (VLCKD)</a:t>
            </a:r>
            <a:endParaRPr lang="ko-KR" altLang="en-US" sz="3600" dirty="0"/>
          </a:p>
        </p:txBody>
      </p:sp>
      <p:pic>
        <p:nvPicPr>
          <p:cNvPr id="4" name="Object 3">
            <a:extLst>
              <a:ext uri="{FF2B5EF4-FFF2-40B4-BE49-F238E27FC236}">
                <a16:creationId xmlns:a16="http://schemas.microsoft.com/office/drawing/2014/main" id="{49EF6C43-F4FE-4C7F-85DE-65A276BF9AE4}"/>
              </a:ext>
            </a:extLst>
          </p:cNvPr>
          <p:cNvPicPr>
            <a:picLocks noChangeAspect="1"/>
          </p:cNvPicPr>
          <p:nvPr/>
        </p:nvPicPr>
        <p:blipFill rotWithShape="1">
          <a:blip r:embed="rId3" cstate="print"/>
          <a:srcRect l="7290" t="-15227" r="45666" b="-58041"/>
          <a:stretch/>
        </p:blipFill>
        <p:spPr>
          <a:xfrm>
            <a:off x="8422105" y="1386639"/>
            <a:ext cx="2372937" cy="365125"/>
          </a:xfrm>
          <a:prstGeom prst="rect">
            <a:avLst/>
          </a:prstGeom>
        </p:spPr>
      </p:pic>
      <p:pic>
        <p:nvPicPr>
          <p:cNvPr id="14" name="그림 13" descr="테이블이(가) 표시된 사진&#10;&#10;자동 생성된 설명">
            <a:extLst>
              <a:ext uri="{FF2B5EF4-FFF2-40B4-BE49-F238E27FC236}">
                <a16:creationId xmlns:a16="http://schemas.microsoft.com/office/drawing/2014/main" id="{1B272585-3BA8-45DD-9AC0-0DB773B486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401" y="3807424"/>
            <a:ext cx="6930130" cy="2619741"/>
          </a:xfrm>
          <a:prstGeom prst="rect">
            <a:avLst/>
          </a:prstGeom>
        </p:spPr>
      </p:pic>
      <p:pic>
        <p:nvPicPr>
          <p:cNvPr id="15" name="그림 14" descr="텍스트이(가) 표시된 사진&#10;&#10;자동 생성된 설명">
            <a:extLst>
              <a:ext uri="{FF2B5EF4-FFF2-40B4-BE49-F238E27FC236}">
                <a16:creationId xmlns:a16="http://schemas.microsoft.com/office/drawing/2014/main" id="{C9732FF0-96CC-4BAE-ACF6-CA4CA0B93F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93552" y="1826173"/>
            <a:ext cx="4734586" cy="1047896"/>
          </a:xfrm>
          <a:prstGeom prst="rect">
            <a:avLst/>
          </a:prstGeom>
        </p:spPr>
      </p:pic>
      <p:pic>
        <p:nvPicPr>
          <p:cNvPr id="17" name="그림 16" descr="텍스트이(가) 표시된 사진&#10;&#10;자동 생성된 설명">
            <a:extLst>
              <a:ext uri="{FF2B5EF4-FFF2-40B4-BE49-F238E27FC236}">
                <a16:creationId xmlns:a16="http://schemas.microsoft.com/office/drawing/2014/main" id="{8DCB8ED6-881F-4540-9ECB-DC8CC3FA4E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93674" y="2909378"/>
            <a:ext cx="4629796" cy="2038635"/>
          </a:xfrm>
          <a:prstGeom prst="rect">
            <a:avLst/>
          </a:prstGeom>
        </p:spPr>
      </p:pic>
      <p:sp>
        <p:nvSpPr>
          <p:cNvPr id="18" name="TextBox 17">
            <a:extLst>
              <a:ext uri="{FF2B5EF4-FFF2-40B4-BE49-F238E27FC236}">
                <a16:creationId xmlns:a16="http://schemas.microsoft.com/office/drawing/2014/main" id="{EDCF7412-51ED-4861-8E0A-940A36B8808F}"/>
              </a:ext>
            </a:extLst>
          </p:cNvPr>
          <p:cNvSpPr txBox="1"/>
          <p:nvPr/>
        </p:nvSpPr>
        <p:spPr>
          <a:xfrm>
            <a:off x="8009275" y="4995354"/>
            <a:ext cx="3103139" cy="1169551"/>
          </a:xfrm>
          <a:prstGeom prst="rect">
            <a:avLst/>
          </a:prstGeom>
          <a:noFill/>
        </p:spPr>
        <p:txBody>
          <a:bodyPr wrap="square" rtlCol="0">
            <a:spAutoFit/>
          </a:bodyPr>
          <a:lstStyle/>
          <a:p>
            <a:r>
              <a:rPr lang="en-US" altLang="ko-KR" sz="1400" dirty="0"/>
              <a:t>Side effects</a:t>
            </a:r>
          </a:p>
          <a:p>
            <a:pPr marL="285750" indent="-285750">
              <a:buFont typeface="Wingdings" panose="05000000000000000000" pitchFamily="2" charset="2"/>
              <a:buChar char="ü"/>
            </a:pPr>
            <a:r>
              <a:rPr lang="en-US" altLang="ko-KR" sz="1400" dirty="0"/>
              <a:t>Dehydration-related disorders</a:t>
            </a:r>
          </a:p>
          <a:p>
            <a:pPr marL="285750" indent="-285750">
              <a:buFont typeface="Wingdings" panose="05000000000000000000" pitchFamily="2" charset="2"/>
              <a:buChar char="ü"/>
            </a:pPr>
            <a:r>
              <a:rPr lang="en-US" altLang="ko-KR" sz="1400" dirty="0"/>
              <a:t>Transient hypoglycemia</a:t>
            </a:r>
          </a:p>
          <a:p>
            <a:pPr marL="285750" indent="-285750">
              <a:buFont typeface="Wingdings" panose="05000000000000000000" pitchFamily="2" charset="2"/>
              <a:buChar char="ü"/>
            </a:pPr>
            <a:r>
              <a:rPr lang="en-US" altLang="ko-KR" sz="1400" dirty="0"/>
              <a:t>Gastrointestinal side effects</a:t>
            </a:r>
          </a:p>
          <a:p>
            <a:pPr marL="285750" indent="-285750">
              <a:buFont typeface="Wingdings" panose="05000000000000000000" pitchFamily="2" charset="2"/>
              <a:buChar char="ü"/>
            </a:pPr>
            <a:r>
              <a:rPr lang="en-US" altLang="ko-KR" sz="1400" dirty="0"/>
              <a:t>Hyperuricemia</a:t>
            </a:r>
            <a:endParaRPr lang="ko-KR" altLang="en-US" sz="1400" dirty="0"/>
          </a:p>
        </p:txBody>
      </p:sp>
      <p:pic>
        <p:nvPicPr>
          <p:cNvPr id="11" name="내용 개체 틀 9" descr="텍스트이(가) 표시된 사진&#10;&#10;자동 생성된 설명">
            <a:extLst>
              <a:ext uri="{FF2B5EF4-FFF2-40B4-BE49-F238E27FC236}">
                <a16:creationId xmlns:a16="http://schemas.microsoft.com/office/drawing/2014/main" id="{32C44245-3190-4A80-88E4-EC61168DB4EE}"/>
              </a:ext>
            </a:extLst>
          </p:cNvPr>
          <p:cNvPicPr>
            <a:picLocks noChangeAspect="1"/>
          </p:cNvPicPr>
          <p:nvPr/>
        </p:nvPicPr>
        <p:blipFill rotWithShape="1">
          <a:blip r:embed="rId7">
            <a:extLst>
              <a:ext uri="{28A0092B-C50C-407E-A947-70E740481C1C}">
                <a14:useLocalDpi xmlns:a14="http://schemas.microsoft.com/office/drawing/2010/main" val="0"/>
              </a:ext>
            </a:extLst>
          </a:blip>
          <a:srcRect t="9234" b="1984"/>
          <a:stretch/>
        </p:blipFill>
        <p:spPr>
          <a:xfrm>
            <a:off x="324401" y="1741162"/>
            <a:ext cx="6808993" cy="2228425"/>
          </a:xfrm>
          <a:prstGeom prst="rect">
            <a:avLst/>
          </a:prstGeom>
        </p:spPr>
      </p:pic>
      <p:sp>
        <p:nvSpPr>
          <p:cNvPr id="6" name="TextBox 5">
            <a:extLst>
              <a:ext uri="{FF2B5EF4-FFF2-40B4-BE49-F238E27FC236}">
                <a16:creationId xmlns:a16="http://schemas.microsoft.com/office/drawing/2014/main" id="{22E14E1A-D1BE-47EC-82E1-E85E7666843C}"/>
              </a:ext>
            </a:extLst>
          </p:cNvPr>
          <p:cNvSpPr txBox="1"/>
          <p:nvPr/>
        </p:nvSpPr>
        <p:spPr>
          <a:xfrm>
            <a:off x="1313721" y="6125515"/>
            <a:ext cx="9564558" cy="646331"/>
          </a:xfrm>
          <a:prstGeom prst="rect">
            <a:avLst/>
          </a:prstGeom>
          <a:noFill/>
        </p:spPr>
        <p:txBody>
          <a:bodyPr wrap="square" rtlCol="0">
            <a:spAutoFit/>
          </a:bodyPr>
          <a:lstStyle/>
          <a:p>
            <a:r>
              <a:rPr lang="en-US" altLang="ko-KR" dirty="0"/>
              <a:t>VLCKD can be recommended as an effective dietary treatment for individuals with obesity </a:t>
            </a:r>
            <a:r>
              <a:rPr lang="en-US" altLang="ko-KR" dirty="0">
                <a:latin typeface="+mj-ea"/>
                <a:ea typeface="+mj-ea"/>
              </a:rPr>
              <a:t>under the supervision of a health professional.</a:t>
            </a:r>
            <a:endParaRPr lang="ko-KR" altLang="en-US" dirty="0">
              <a:latin typeface="+mj-ea"/>
              <a:ea typeface="+mj-ea"/>
            </a:endParaRPr>
          </a:p>
        </p:txBody>
      </p:sp>
    </p:spTree>
    <p:extLst>
      <p:ext uri="{BB962C8B-B14F-4D97-AF65-F5344CB8AC3E}">
        <p14:creationId xmlns:p14="http://schemas.microsoft.com/office/powerpoint/2010/main" val="2858442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2964863-5288-7ECC-A22A-CA8878EBDD64}"/>
              </a:ext>
            </a:extLst>
          </p:cNvPr>
          <p:cNvSpPr>
            <a:spLocks noGrp="1"/>
          </p:cNvSpPr>
          <p:nvPr>
            <p:ph type="title"/>
          </p:nvPr>
        </p:nvSpPr>
        <p:spPr>
          <a:xfrm>
            <a:off x="783403" y="1447302"/>
            <a:ext cx="10515600" cy="2852737"/>
          </a:xfrm>
        </p:spPr>
        <p:txBody>
          <a:bodyPr/>
          <a:lstStyle/>
          <a:p>
            <a:r>
              <a:rPr lang="en-US" altLang="ko-KR" dirty="0"/>
              <a:t>How about Korean diets?</a:t>
            </a:r>
            <a:endParaRPr lang="ko-KR" altLang="en-US" dirty="0"/>
          </a:p>
        </p:txBody>
      </p:sp>
      <p:sp>
        <p:nvSpPr>
          <p:cNvPr id="6" name="직사각형 5">
            <a:extLst>
              <a:ext uri="{FF2B5EF4-FFF2-40B4-BE49-F238E27FC236}">
                <a16:creationId xmlns:a16="http://schemas.microsoft.com/office/drawing/2014/main" id="{D0B8DC3A-55B0-2C2C-94FB-7FC00421AEDF}"/>
              </a:ext>
            </a:extLst>
          </p:cNvPr>
          <p:cNvSpPr/>
          <p:nvPr/>
        </p:nvSpPr>
        <p:spPr>
          <a:xfrm>
            <a:off x="880297" y="2762853"/>
            <a:ext cx="10418706" cy="1871829"/>
          </a:xfrm>
          <a:custGeom>
            <a:avLst/>
            <a:gdLst>
              <a:gd name="connsiteX0" fmla="*/ 0 w 10418706"/>
              <a:gd name="connsiteY0" fmla="*/ 0 h 1871829"/>
              <a:gd name="connsiteX1" fmla="*/ 578817 w 10418706"/>
              <a:gd name="connsiteY1" fmla="*/ 0 h 1871829"/>
              <a:gd name="connsiteX2" fmla="*/ 1261821 w 10418706"/>
              <a:gd name="connsiteY2" fmla="*/ 0 h 1871829"/>
              <a:gd name="connsiteX3" fmla="*/ 1840638 w 10418706"/>
              <a:gd name="connsiteY3" fmla="*/ 0 h 1871829"/>
              <a:gd name="connsiteX4" fmla="*/ 2523642 w 10418706"/>
              <a:gd name="connsiteY4" fmla="*/ 0 h 1871829"/>
              <a:gd name="connsiteX5" fmla="*/ 3310833 w 10418706"/>
              <a:gd name="connsiteY5" fmla="*/ 0 h 1871829"/>
              <a:gd name="connsiteX6" fmla="*/ 3889650 w 10418706"/>
              <a:gd name="connsiteY6" fmla="*/ 0 h 1871829"/>
              <a:gd name="connsiteX7" fmla="*/ 4364280 w 10418706"/>
              <a:gd name="connsiteY7" fmla="*/ 0 h 1871829"/>
              <a:gd name="connsiteX8" fmla="*/ 5151471 w 10418706"/>
              <a:gd name="connsiteY8" fmla="*/ 0 h 1871829"/>
              <a:gd name="connsiteX9" fmla="*/ 5417727 w 10418706"/>
              <a:gd name="connsiteY9" fmla="*/ 0 h 1871829"/>
              <a:gd name="connsiteX10" fmla="*/ 6100731 w 10418706"/>
              <a:gd name="connsiteY10" fmla="*/ 0 h 1871829"/>
              <a:gd name="connsiteX11" fmla="*/ 6783735 w 10418706"/>
              <a:gd name="connsiteY11" fmla="*/ 0 h 1871829"/>
              <a:gd name="connsiteX12" fmla="*/ 7362552 w 10418706"/>
              <a:gd name="connsiteY12" fmla="*/ 0 h 1871829"/>
              <a:gd name="connsiteX13" fmla="*/ 8149743 w 10418706"/>
              <a:gd name="connsiteY13" fmla="*/ 0 h 1871829"/>
              <a:gd name="connsiteX14" fmla="*/ 8936934 w 10418706"/>
              <a:gd name="connsiteY14" fmla="*/ 0 h 1871829"/>
              <a:gd name="connsiteX15" fmla="*/ 9724126 w 10418706"/>
              <a:gd name="connsiteY15" fmla="*/ 0 h 1871829"/>
              <a:gd name="connsiteX16" fmla="*/ 10418706 w 10418706"/>
              <a:gd name="connsiteY16" fmla="*/ 0 h 1871829"/>
              <a:gd name="connsiteX17" fmla="*/ 10418706 w 10418706"/>
              <a:gd name="connsiteY17" fmla="*/ 505394 h 1871829"/>
              <a:gd name="connsiteX18" fmla="*/ 10418706 w 10418706"/>
              <a:gd name="connsiteY18" fmla="*/ 917196 h 1871829"/>
              <a:gd name="connsiteX19" fmla="*/ 10418706 w 10418706"/>
              <a:gd name="connsiteY19" fmla="*/ 1403872 h 1871829"/>
              <a:gd name="connsiteX20" fmla="*/ 10418706 w 10418706"/>
              <a:gd name="connsiteY20" fmla="*/ 1871829 h 1871829"/>
              <a:gd name="connsiteX21" fmla="*/ 9944076 w 10418706"/>
              <a:gd name="connsiteY21" fmla="*/ 1871829 h 1871829"/>
              <a:gd name="connsiteX22" fmla="*/ 9677820 w 10418706"/>
              <a:gd name="connsiteY22" fmla="*/ 1871829 h 1871829"/>
              <a:gd name="connsiteX23" fmla="*/ 8890629 w 10418706"/>
              <a:gd name="connsiteY23" fmla="*/ 1871829 h 1871829"/>
              <a:gd name="connsiteX24" fmla="*/ 8415999 w 10418706"/>
              <a:gd name="connsiteY24" fmla="*/ 1871829 h 1871829"/>
              <a:gd name="connsiteX25" fmla="*/ 7732995 w 10418706"/>
              <a:gd name="connsiteY25" fmla="*/ 1871829 h 1871829"/>
              <a:gd name="connsiteX26" fmla="*/ 6945804 w 10418706"/>
              <a:gd name="connsiteY26" fmla="*/ 1871829 h 1871829"/>
              <a:gd name="connsiteX27" fmla="*/ 6679548 w 10418706"/>
              <a:gd name="connsiteY27" fmla="*/ 1871829 h 1871829"/>
              <a:gd name="connsiteX28" fmla="*/ 6100731 w 10418706"/>
              <a:gd name="connsiteY28" fmla="*/ 1871829 h 1871829"/>
              <a:gd name="connsiteX29" fmla="*/ 5521914 w 10418706"/>
              <a:gd name="connsiteY29" fmla="*/ 1871829 h 1871829"/>
              <a:gd name="connsiteX30" fmla="*/ 4734723 w 10418706"/>
              <a:gd name="connsiteY30" fmla="*/ 1871829 h 1871829"/>
              <a:gd name="connsiteX31" fmla="*/ 4155906 w 10418706"/>
              <a:gd name="connsiteY31" fmla="*/ 1871829 h 1871829"/>
              <a:gd name="connsiteX32" fmla="*/ 3681276 w 10418706"/>
              <a:gd name="connsiteY32" fmla="*/ 1871829 h 1871829"/>
              <a:gd name="connsiteX33" fmla="*/ 3206646 w 10418706"/>
              <a:gd name="connsiteY33" fmla="*/ 1871829 h 1871829"/>
              <a:gd name="connsiteX34" fmla="*/ 2523642 w 10418706"/>
              <a:gd name="connsiteY34" fmla="*/ 1871829 h 1871829"/>
              <a:gd name="connsiteX35" fmla="*/ 1840638 w 10418706"/>
              <a:gd name="connsiteY35" fmla="*/ 1871829 h 1871829"/>
              <a:gd name="connsiteX36" fmla="*/ 1366008 w 10418706"/>
              <a:gd name="connsiteY36" fmla="*/ 1871829 h 1871829"/>
              <a:gd name="connsiteX37" fmla="*/ 995565 w 10418706"/>
              <a:gd name="connsiteY37" fmla="*/ 1871829 h 1871829"/>
              <a:gd name="connsiteX38" fmla="*/ 0 w 10418706"/>
              <a:gd name="connsiteY38" fmla="*/ 1871829 h 1871829"/>
              <a:gd name="connsiteX39" fmla="*/ 0 w 10418706"/>
              <a:gd name="connsiteY39" fmla="*/ 1403872 h 1871829"/>
              <a:gd name="connsiteX40" fmla="*/ 0 w 10418706"/>
              <a:gd name="connsiteY40" fmla="*/ 954633 h 1871829"/>
              <a:gd name="connsiteX41" fmla="*/ 0 w 10418706"/>
              <a:gd name="connsiteY41" fmla="*/ 467957 h 1871829"/>
              <a:gd name="connsiteX42" fmla="*/ 0 w 10418706"/>
              <a:gd name="connsiteY42" fmla="*/ 0 h 1871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418706" h="1871829" extrusionOk="0">
                <a:moveTo>
                  <a:pt x="0" y="0"/>
                </a:moveTo>
                <a:cubicBezTo>
                  <a:pt x="254863" y="-26276"/>
                  <a:pt x="304498" y="27333"/>
                  <a:pt x="578817" y="0"/>
                </a:cubicBezTo>
                <a:cubicBezTo>
                  <a:pt x="853136" y="-27333"/>
                  <a:pt x="1002679" y="78057"/>
                  <a:pt x="1261821" y="0"/>
                </a:cubicBezTo>
                <a:cubicBezTo>
                  <a:pt x="1520963" y="-78057"/>
                  <a:pt x="1675123" y="11138"/>
                  <a:pt x="1840638" y="0"/>
                </a:cubicBezTo>
                <a:cubicBezTo>
                  <a:pt x="2006153" y="-11138"/>
                  <a:pt x="2199323" y="34028"/>
                  <a:pt x="2523642" y="0"/>
                </a:cubicBezTo>
                <a:cubicBezTo>
                  <a:pt x="2847961" y="-34028"/>
                  <a:pt x="2927693" y="10436"/>
                  <a:pt x="3310833" y="0"/>
                </a:cubicBezTo>
                <a:cubicBezTo>
                  <a:pt x="3693973" y="-10436"/>
                  <a:pt x="3762840" y="63810"/>
                  <a:pt x="3889650" y="0"/>
                </a:cubicBezTo>
                <a:cubicBezTo>
                  <a:pt x="4016460" y="-63810"/>
                  <a:pt x="4241398" y="17015"/>
                  <a:pt x="4364280" y="0"/>
                </a:cubicBezTo>
                <a:cubicBezTo>
                  <a:pt x="4487162" y="-17015"/>
                  <a:pt x="4762445" y="62355"/>
                  <a:pt x="5151471" y="0"/>
                </a:cubicBezTo>
                <a:cubicBezTo>
                  <a:pt x="5540497" y="-62355"/>
                  <a:pt x="5320373" y="16254"/>
                  <a:pt x="5417727" y="0"/>
                </a:cubicBezTo>
                <a:cubicBezTo>
                  <a:pt x="5515081" y="-16254"/>
                  <a:pt x="5858561" y="4092"/>
                  <a:pt x="6100731" y="0"/>
                </a:cubicBezTo>
                <a:cubicBezTo>
                  <a:pt x="6342901" y="-4092"/>
                  <a:pt x="6583225" y="19877"/>
                  <a:pt x="6783735" y="0"/>
                </a:cubicBezTo>
                <a:cubicBezTo>
                  <a:pt x="6984245" y="-19877"/>
                  <a:pt x="7173931" y="61475"/>
                  <a:pt x="7362552" y="0"/>
                </a:cubicBezTo>
                <a:cubicBezTo>
                  <a:pt x="7551173" y="-61475"/>
                  <a:pt x="7761594" y="1613"/>
                  <a:pt x="8149743" y="0"/>
                </a:cubicBezTo>
                <a:cubicBezTo>
                  <a:pt x="8537892" y="-1613"/>
                  <a:pt x="8695728" y="74513"/>
                  <a:pt x="8936934" y="0"/>
                </a:cubicBezTo>
                <a:cubicBezTo>
                  <a:pt x="9178140" y="-74513"/>
                  <a:pt x="9412541" y="17410"/>
                  <a:pt x="9724126" y="0"/>
                </a:cubicBezTo>
                <a:cubicBezTo>
                  <a:pt x="10035711" y="-17410"/>
                  <a:pt x="10236935" y="25484"/>
                  <a:pt x="10418706" y="0"/>
                </a:cubicBezTo>
                <a:cubicBezTo>
                  <a:pt x="10463120" y="153653"/>
                  <a:pt x="10383897" y="325183"/>
                  <a:pt x="10418706" y="505394"/>
                </a:cubicBezTo>
                <a:cubicBezTo>
                  <a:pt x="10453515" y="685605"/>
                  <a:pt x="10412990" y="827353"/>
                  <a:pt x="10418706" y="917196"/>
                </a:cubicBezTo>
                <a:cubicBezTo>
                  <a:pt x="10424422" y="1007039"/>
                  <a:pt x="10368544" y="1272660"/>
                  <a:pt x="10418706" y="1403872"/>
                </a:cubicBezTo>
                <a:cubicBezTo>
                  <a:pt x="10468868" y="1535084"/>
                  <a:pt x="10417027" y="1745463"/>
                  <a:pt x="10418706" y="1871829"/>
                </a:cubicBezTo>
                <a:cubicBezTo>
                  <a:pt x="10182997" y="1880600"/>
                  <a:pt x="10114213" y="1822870"/>
                  <a:pt x="9944076" y="1871829"/>
                </a:cubicBezTo>
                <a:cubicBezTo>
                  <a:pt x="9773939" y="1920788"/>
                  <a:pt x="9803101" y="1849548"/>
                  <a:pt x="9677820" y="1871829"/>
                </a:cubicBezTo>
                <a:cubicBezTo>
                  <a:pt x="9552539" y="1894110"/>
                  <a:pt x="9282640" y="1863312"/>
                  <a:pt x="8890629" y="1871829"/>
                </a:cubicBezTo>
                <a:cubicBezTo>
                  <a:pt x="8498618" y="1880346"/>
                  <a:pt x="8601149" y="1843614"/>
                  <a:pt x="8415999" y="1871829"/>
                </a:cubicBezTo>
                <a:cubicBezTo>
                  <a:pt x="8230849" y="1900044"/>
                  <a:pt x="7968715" y="1871034"/>
                  <a:pt x="7732995" y="1871829"/>
                </a:cubicBezTo>
                <a:cubicBezTo>
                  <a:pt x="7497275" y="1872624"/>
                  <a:pt x="7301002" y="1840559"/>
                  <a:pt x="6945804" y="1871829"/>
                </a:cubicBezTo>
                <a:cubicBezTo>
                  <a:pt x="6590606" y="1903099"/>
                  <a:pt x="6741739" y="1844489"/>
                  <a:pt x="6679548" y="1871829"/>
                </a:cubicBezTo>
                <a:cubicBezTo>
                  <a:pt x="6617357" y="1899169"/>
                  <a:pt x="6236612" y="1868604"/>
                  <a:pt x="6100731" y="1871829"/>
                </a:cubicBezTo>
                <a:cubicBezTo>
                  <a:pt x="5964850" y="1875054"/>
                  <a:pt x="5654587" y="1803616"/>
                  <a:pt x="5521914" y="1871829"/>
                </a:cubicBezTo>
                <a:cubicBezTo>
                  <a:pt x="5389241" y="1940042"/>
                  <a:pt x="4927736" y="1821358"/>
                  <a:pt x="4734723" y="1871829"/>
                </a:cubicBezTo>
                <a:cubicBezTo>
                  <a:pt x="4541710" y="1922300"/>
                  <a:pt x="4328088" y="1819898"/>
                  <a:pt x="4155906" y="1871829"/>
                </a:cubicBezTo>
                <a:cubicBezTo>
                  <a:pt x="3983724" y="1923760"/>
                  <a:pt x="3884874" y="1833233"/>
                  <a:pt x="3681276" y="1871829"/>
                </a:cubicBezTo>
                <a:cubicBezTo>
                  <a:pt x="3477678" y="1910425"/>
                  <a:pt x="3396388" y="1837796"/>
                  <a:pt x="3206646" y="1871829"/>
                </a:cubicBezTo>
                <a:cubicBezTo>
                  <a:pt x="3016904" y="1905862"/>
                  <a:pt x="2732371" y="1844858"/>
                  <a:pt x="2523642" y="1871829"/>
                </a:cubicBezTo>
                <a:cubicBezTo>
                  <a:pt x="2314913" y="1898800"/>
                  <a:pt x="2033353" y="1835400"/>
                  <a:pt x="1840638" y="1871829"/>
                </a:cubicBezTo>
                <a:cubicBezTo>
                  <a:pt x="1647923" y="1908258"/>
                  <a:pt x="1490170" y="1827027"/>
                  <a:pt x="1366008" y="1871829"/>
                </a:cubicBezTo>
                <a:cubicBezTo>
                  <a:pt x="1241846" y="1916631"/>
                  <a:pt x="1126169" y="1829359"/>
                  <a:pt x="995565" y="1871829"/>
                </a:cubicBezTo>
                <a:cubicBezTo>
                  <a:pt x="864961" y="1914299"/>
                  <a:pt x="442635" y="1808478"/>
                  <a:pt x="0" y="1871829"/>
                </a:cubicBezTo>
                <a:cubicBezTo>
                  <a:pt x="-15600" y="1759143"/>
                  <a:pt x="14957" y="1567835"/>
                  <a:pt x="0" y="1403872"/>
                </a:cubicBezTo>
                <a:cubicBezTo>
                  <a:pt x="-14957" y="1239909"/>
                  <a:pt x="15548" y="1147779"/>
                  <a:pt x="0" y="954633"/>
                </a:cubicBezTo>
                <a:cubicBezTo>
                  <a:pt x="-15548" y="761487"/>
                  <a:pt x="13918" y="673073"/>
                  <a:pt x="0" y="467957"/>
                </a:cubicBezTo>
                <a:cubicBezTo>
                  <a:pt x="-13918" y="262841"/>
                  <a:pt x="24396" y="144017"/>
                  <a:pt x="0" y="0"/>
                </a:cubicBezTo>
                <a:close/>
              </a:path>
            </a:pathLst>
          </a:custGeom>
          <a:noFill/>
          <a:ln w="28575">
            <a:extLst>
              <a:ext uri="{C807C97D-BFC1-408E-A445-0C87EB9F89A2}">
                <ask:lineSketchStyleProps xmlns:ask="http://schemas.microsoft.com/office/drawing/2018/sketchyshapes" sd="399823571">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pic>
        <p:nvPicPr>
          <p:cNvPr id="7" name="그림 6">
            <a:extLst>
              <a:ext uri="{FF2B5EF4-FFF2-40B4-BE49-F238E27FC236}">
                <a16:creationId xmlns:a16="http://schemas.microsoft.com/office/drawing/2014/main" id="{C0C42F6C-1FF3-0FC8-0A54-CEE72CFC28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739" y="2264982"/>
            <a:ext cx="1216372" cy="995743"/>
          </a:xfrm>
          <a:prstGeom prst="rect">
            <a:avLst/>
          </a:prstGeom>
        </p:spPr>
      </p:pic>
      <p:pic>
        <p:nvPicPr>
          <p:cNvPr id="8" name="그림 7">
            <a:extLst>
              <a:ext uri="{FF2B5EF4-FFF2-40B4-BE49-F238E27FC236}">
                <a16:creationId xmlns:a16="http://schemas.microsoft.com/office/drawing/2014/main" id="{E9B3672A-786B-7AA4-C58D-3D0B5782AA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flipV="1">
            <a:off x="10578189" y="4300039"/>
            <a:ext cx="1216372" cy="995743"/>
          </a:xfrm>
          <a:prstGeom prst="rect">
            <a:avLst/>
          </a:prstGeom>
        </p:spPr>
      </p:pic>
    </p:spTree>
    <p:extLst>
      <p:ext uri="{BB962C8B-B14F-4D97-AF65-F5344CB8AC3E}">
        <p14:creationId xmlns:p14="http://schemas.microsoft.com/office/powerpoint/2010/main" val="3843626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a:extLst>
              <a:ext uri="{FF2B5EF4-FFF2-40B4-BE49-F238E27FC236}">
                <a16:creationId xmlns:a16="http://schemas.microsoft.com/office/drawing/2014/main" id="{90F63022-A464-4673-889E-1F5EDDD59E40}"/>
              </a:ext>
            </a:extLst>
          </p:cNvPr>
          <p:cNvSpPr>
            <a:spLocks noGrp="1"/>
          </p:cNvSpPr>
          <p:nvPr>
            <p:ph type="title"/>
          </p:nvPr>
        </p:nvSpPr>
        <p:spPr>
          <a:xfrm>
            <a:off x="1424446" y="470903"/>
            <a:ext cx="10396369" cy="1325563"/>
          </a:xfrm>
        </p:spPr>
        <p:txBody>
          <a:bodyPr>
            <a:normAutofit/>
          </a:bodyPr>
          <a:lstStyle/>
          <a:p>
            <a:r>
              <a:rPr lang="en-US" altLang="ko-KR" sz="4000" dirty="0"/>
              <a:t>Different range: carbohydrate intake </a:t>
            </a:r>
            <a:endParaRPr lang="ko-KR" altLang="en-US" sz="4000" dirty="0"/>
          </a:p>
        </p:txBody>
      </p:sp>
      <p:pic>
        <p:nvPicPr>
          <p:cNvPr id="4" name="그림 3">
            <a:extLst>
              <a:ext uri="{FF2B5EF4-FFF2-40B4-BE49-F238E27FC236}">
                <a16:creationId xmlns:a16="http://schemas.microsoft.com/office/drawing/2014/main" id="{201F5B0F-49D7-4E9D-93E2-B8E03E047B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036" y="1796466"/>
            <a:ext cx="4797321" cy="4393736"/>
          </a:xfrm>
          <a:prstGeom prst="rect">
            <a:avLst/>
          </a:prstGeom>
        </p:spPr>
      </p:pic>
      <p:sp>
        <p:nvSpPr>
          <p:cNvPr id="10" name="TextBox 9">
            <a:extLst>
              <a:ext uri="{FF2B5EF4-FFF2-40B4-BE49-F238E27FC236}">
                <a16:creationId xmlns:a16="http://schemas.microsoft.com/office/drawing/2014/main" id="{67011559-57F9-56BC-4099-5D4526C49EB5}"/>
              </a:ext>
            </a:extLst>
          </p:cNvPr>
          <p:cNvSpPr txBox="1"/>
          <p:nvPr/>
        </p:nvSpPr>
        <p:spPr>
          <a:xfrm>
            <a:off x="5698739" y="6338986"/>
            <a:ext cx="6284084" cy="307777"/>
          </a:xfrm>
          <a:prstGeom prst="rect">
            <a:avLst/>
          </a:prstGeom>
          <a:noFill/>
        </p:spPr>
        <p:txBody>
          <a:bodyPr wrap="square" rtlCol="0">
            <a:spAutoFit/>
          </a:bodyPr>
          <a:lstStyle/>
          <a:p>
            <a:pPr algn="r"/>
            <a:r>
              <a:rPr lang="en-US" altLang="ko-KR" sz="1400" dirty="0">
                <a:latin typeface="Arial" panose="020B0604020202020204" pitchFamily="34" charset="0"/>
                <a:cs typeface="Arial" panose="020B0604020202020204" pitchFamily="34" charset="0"/>
              </a:rPr>
              <a:t>(Seidelmann et al, Lancet Pub Health 2018)</a:t>
            </a:r>
            <a:endParaRPr lang="ko-KR" altLang="en-US" sz="1400" dirty="0">
              <a:latin typeface="Arial" panose="020B0604020202020204" pitchFamily="34" charset="0"/>
              <a:cs typeface="Arial" panose="020B0604020202020204" pitchFamily="34" charset="0"/>
            </a:endParaRPr>
          </a:p>
        </p:txBody>
      </p:sp>
      <p:pic>
        <p:nvPicPr>
          <p:cNvPr id="11" name="그림 10" descr="화면 캡처">
            <a:extLst>
              <a:ext uri="{FF2B5EF4-FFF2-40B4-BE49-F238E27FC236}">
                <a16:creationId xmlns:a16="http://schemas.microsoft.com/office/drawing/2014/main" id="{9069A3C6-AB1E-BEC0-958A-5E0017A475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9599" y="1706070"/>
            <a:ext cx="4522365" cy="4484132"/>
          </a:xfrm>
          <a:prstGeom prst="rect">
            <a:avLst/>
          </a:prstGeom>
        </p:spPr>
      </p:pic>
      <p:sp>
        <p:nvSpPr>
          <p:cNvPr id="12" name="TextBox 11">
            <a:extLst>
              <a:ext uri="{FF2B5EF4-FFF2-40B4-BE49-F238E27FC236}">
                <a16:creationId xmlns:a16="http://schemas.microsoft.com/office/drawing/2014/main" id="{C495A45A-7A03-0915-1635-560496B5D58C}"/>
              </a:ext>
            </a:extLst>
          </p:cNvPr>
          <p:cNvSpPr txBox="1"/>
          <p:nvPr/>
        </p:nvSpPr>
        <p:spPr>
          <a:xfrm>
            <a:off x="7163953" y="2014291"/>
            <a:ext cx="2261183" cy="584775"/>
          </a:xfrm>
          <a:prstGeom prst="rect">
            <a:avLst/>
          </a:prstGeom>
          <a:noFill/>
        </p:spPr>
        <p:txBody>
          <a:bodyPr wrap="square" rtlCol="0">
            <a:spAutoFit/>
          </a:bodyPr>
          <a:lstStyle/>
          <a:p>
            <a:pPr algn="ctr"/>
            <a:r>
              <a:rPr lang="en-US" altLang="ko-KR" sz="1600" u="sng" dirty="0">
                <a:highlight>
                  <a:srgbClr val="FBE2AF"/>
                </a:highlight>
                <a:latin typeface="Arial" panose="020B0604020202020204" pitchFamily="34" charset="0"/>
                <a:cs typeface="Arial" panose="020B0604020202020204" pitchFamily="34" charset="0"/>
              </a:rPr>
              <a:t>Low </a:t>
            </a:r>
            <a:r>
              <a:rPr lang="en-US" altLang="ko-KR" sz="1600" i="1" u="sng" dirty="0">
                <a:highlight>
                  <a:srgbClr val="FBE2AF"/>
                </a:highlight>
                <a:latin typeface="Arial" panose="020B0604020202020204" pitchFamily="34" charset="0"/>
                <a:cs typeface="Arial" panose="020B0604020202020204" pitchFamily="34" charset="0"/>
              </a:rPr>
              <a:t>vs</a:t>
            </a:r>
            <a:r>
              <a:rPr lang="en-US" altLang="ko-KR" sz="1600" u="sng" dirty="0">
                <a:highlight>
                  <a:srgbClr val="FBE2AF"/>
                </a:highlight>
                <a:latin typeface="Arial" panose="020B0604020202020204" pitchFamily="34" charset="0"/>
                <a:cs typeface="Arial" panose="020B0604020202020204" pitchFamily="34" charset="0"/>
              </a:rPr>
              <a:t> Moderate</a:t>
            </a:r>
            <a:r>
              <a:rPr lang="ko-KR" altLang="en-US" sz="1600" u="sng" dirty="0">
                <a:highlight>
                  <a:srgbClr val="FBE2AF"/>
                </a:highlight>
                <a:latin typeface="Arial" panose="020B0604020202020204" pitchFamily="34" charset="0"/>
                <a:cs typeface="Arial" panose="020B0604020202020204" pitchFamily="34" charset="0"/>
              </a:rPr>
              <a:t> </a:t>
            </a:r>
            <a:r>
              <a:rPr lang="en-US" altLang="ko-KR" sz="1600" u="sng" dirty="0">
                <a:highlight>
                  <a:srgbClr val="FBE2AF"/>
                </a:highlight>
                <a:latin typeface="Arial" panose="020B0604020202020204" pitchFamily="34" charset="0"/>
                <a:cs typeface="Arial" panose="020B0604020202020204" pitchFamily="34" charset="0"/>
              </a:rPr>
              <a:t>for</a:t>
            </a:r>
            <a:r>
              <a:rPr lang="ko-KR" altLang="en-US" sz="1600" u="sng" dirty="0">
                <a:highlight>
                  <a:srgbClr val="FBE2AF"/>
                </a:highlight>
                <a:latin typeface="Arial" panose="020B0604020202020204" pitchFamily="34" charset="0"/>
                <a:cs typeface="Arial" panose="020B0604020202020204" pitchFamily="34" charset="0"/>
              </a:rPr>
              <a:t> </a:t>
            </a:r>
            <a:r>
              <a:rPr lang="en-US" altLang="ko-KR" sz="1600" u="sng" dirty="0">
                <a:highlight>
                  <a:srgbClr val="FBE2AF"/>
                </a:highlight>
                <a:latin typeface="Arial" panose="020B0604020202020204" pitchFamily="34" charset="0"/>
                <a:cs typeface="Arial" panose="020B0604020202020204" pitchFamily="34" charset="0"/>
              </a:rPr>
              <a:t>Western</a:t>
            </a:r>
            <a:r>
              <a:rPr lang="ko-KR" altLang="en-US" sz="1600" u="sng" dirty="0">
                <a:highlight>
                  <a:srgbClr val="FBE2AF"/>
                </a:highlight>
                <a:latin typeface="Arial" panose="020B0604020202020204" pitchFamily="34" charset="0"/>
                <a:cs typeface="Arial" panose="020B0604020202020204" pitchFamily="34" charset="0"/>
              </a:rPr>
              <a:t> </a:t>
            </a:r>
            <a:r>
              <a:rPr lang="en-US" altLang="ko-KR" sz="1600" u="sng" dirty="0">
                <a:highlight>
                  <a:srgbClr val="FBE2AF"/>
                </a:highlight>
                <a:latin typeface="Arial" panose="020B0604020202020204" pitchFamily="34" charset="0"/>
                <a:cs typeface="Arial" panose="020B0604020202020204" pitchFamily="34" charset="0"/>
              </a:rPr>
              <a:t>population</a:t>
            </a:r>
          </a:p>
        </p:txBody>
      </p:sp>
      <p:sp>
        <p:nvSpPr>
          <p:cNvPr id="13" name="TextBox 12">
            <a:extLst>
              <a:ext uri="{FF2B5EF4-FFF2-40B4-BE49-F238E27FC236}">
                <a16:creationId xmlns:a16="http://schemas.microsoft.com/office/drawing/2014/main" id="{2294A389-FECF-BEEA-2306-07EDA0B5A6F9}"/>
              </a:ext>
            </a:extLst>
          </p:cNvPr>
          <p:cNvSpPr txBox="1"/>
          <p:nvPr/>
        </p:nvSpPr>
        <p:spPr>
          <a:xfrm>
            <a:off x="7890783" y="4476760"/>
            <a:ext cx="2261183" cy="584775"/>
          </a:xfrm>
          <a:prstGeom prst="rect">
            <a:avLst/>
          </a:prstGeom>
          <a:noFill/>
        </p:spPr>
        <p:txBody>
          <a:bodyPr wrap="square" rtlCol="0">
            <a:spAutoFit/>
          </a:bodyPr>
          <a:lstStyle/>
          <a:p>
            <a:pPr algn="ctr"/>
            <a:r>
              <a:rPr lang="en-US" altLang="ko-KR" sz="1600" u="sng" dirty="0">
                <a:highlight>
                  <a:srgbClr val="C5D4ED"/>
                </a:highlight>
                <a:latin typeface="Arial" panose="020B0604020202020204" pitchFamily="34" charset="0"/>
                <a:cs typeface="Arial" panose="020B0604020202020204" pitchFamily="34" charset="0"/>
              </a:rPr>
              <a:t>Moderate </a:t>
            </a:r>
            <a:r>
              <a:rPr lang="en-US" altLang="ko-KR" sz="1600" i="1" u="sng" dirty="0">
                <a:highlight>
                  <a:srgbClr val="C5D4ED"/>
                </a:highlight>
                <a:latin typeface="Arial" panose="020B0604020202020204" pitchFamily="34" charset="0"/>
                <a:cs typeface="Arial" panose="020B0604020202020204" pitchFamily="34" charset="0"/>
              </a:rPr>
              <a:t>vs</a:t>
            </a:r>
            <a:r>
              <a:rPr lang="en-US" altLang="ko-KR" sz="1600" u="sng" dirty="0">
                <a:highlight>
                  <a:srgbClr val="C5D4ED"/>
                </a:highlight>
                <a:latin typeface="Arial" panose="020B0604020202020204" pitchFamily="34" charset="0"/>
                <a:cs typeface="Arial" panose="020B0604020202020204" pitchFamily="34" charset="0"/>
              </a:rPr>
              <a:t> High</a:t>
            </a:r>
          </a:p>
          <a:p>
            <a:pPr algn="ctr"/>
            <a:r>
              <a:rPr lang="en-US" altLang="ko-KR" sz="1600" u="sng" dirty="0">
                <a:highlight>
                  <a:srgbClr val="C5D4ED"/>
                </a:highlight>
                <a:latin typeface="Arial" panose="020B0604020202020204" pitchFamily="34" charset="0"/>
                <a:cs typeface="Arial" panose="020B0604020202020204" pitchFamily="34" charset="0"/>
              </a:rPr>
              <a:t>(Asian population)</a:t>
            </a:r>
            <a:endParaRPr lang="ko-KR" altLang="en-US" sz="1600" u="sng" dirty="0">
              <a:highlight>
                <a:srgbClr val="C5D4ED"/>
              </a:highlight>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71480B21-D13E-2759-949C-1C851198FB1D}"/>
              </a:ext>
            </a:extLst>
          </p:cNvPr>
          <p:cNvSpPr txBox="1"/>
          <p:nvPr/>
        </p:nvSpPr>
        <p:spPr>
          <a:xfrm>
            <a:off x="10661000" y="3301805"/>
            <a:ext cx="1401566" cy="646331"/>
          </a:xfrm>
          <a:prstGeom prst="rect">
            <a:avLst/>
          </a:prstGeom>
          <a:noFill/>
        </p:spPr>
        <p:txBody>
          <a:bodyPr wrap="square" rtlCol="0">
            <a:spAutoFit/>
          </a:bodyPr>
          <a:lstStyle/>
          <a:p>
            <a:pPr algn="r"/>
            <a:r>
              <a:rPr lang="en-US" altLang="ko-KR" dirty="0"/>
              <a:t>Lowest</a:t>
            </a:r>
          </a:p>
          <a:p>
            <a:pPr algn="r"/>
            <a:r>
              <a:rPr lang="en-US" altLang="ko-KR" b="1" dirty="0"/>
              <a:t>1.20</a:t>
            </a:r>
            <a:r>
              <a:rPr lang="en-US" altLang="ko-KR" dirty="0"/>
              <a:t> </a:t>
            </a:r>
            <a:endParaRPr lang="ko-KR" altLang="en-US" dirty="0"/>
          </a:p>
        </p:txBody>
      </p:sp>
      <p:sp>
        <p:nvSpPr>
          <p:cNvPr id="9" name="TextBox 8">
            <a:extLst>
              <a:ext uri="{FF2B5EF4-FFF2-40B4-BE49-F238E27FC236}">
                <a16:creationId xmlns:a16="http://schemas.microsoft.com/office/drawing/2014/main" id="{00FCD5CC-213E-4E25-782A-49151361F471}"/>
              </a:ext>
            </a:extLst>
          </p:cNvPr>
          <p:cNvSpPr txBox="1"/>
          <p:nvPr/>
        </p:nvSpPr>
        <p:spPr>
          <a:xfrm>
            <a:off x="10554122" y="4988525"/>
            <a:ext cx="1508444" cy="646331"/>
          </a:xfrm>
          <a:prstGeom prst="rect">
            <a:avLst/>
          </a:prstGeom>
          <a:noFill/>
        </p:spPr>
        <p:txBody>
          <a:bodyPr wrap="square" rtlCol="0">
            <a:spAutoFit/>
          </a:bodyPr>
          <a:lstStyle/>
          <a:p>
            <a:pPr algn="r"/>
            <a:r>
              <a:rPr lang="en-US" altLang="ko-KR" dirty="0"/>
              <a:t>Highest</a:t>
            </a:r>
          </a:p>
          <a:p>
            <a:pPr algn="r"/>
            <a:r>
              <a:rPr lang="en-US" altLang="ko-KR" b="1" dirty="0"/>
              <a:t>1.23</a:t>
            </a:r>
            <a:r>
              <a:rPr lang="en-US" altLang="ko-KR" dirty="0"/>
              <a:t> </a:t>
            </a:r>
            <a:endParaRPr lang="ko-KR" altLang="en-US" dirty="0"/>
          </a:p>
        </p:txBody>
      </p:sp>
      <p:grpSp>
        <p:nvGrpSpPr>
          <p:cNvPr id="14" name="그룹 1012">
            <a:extLst>
              <a:ext uri="{FF2B5EF4-FFF2-40B4-BE49-F238E27FC236}">
                <a16:creationId xmlns:a16="http://schemas.microsoft.com/office/drawing/2014/main" id="{F9B97B78-2458-2D34-ABF8-904A58715001}"/>
              </a:ext>
            </a:extLst>
          </p:cNvPr>
          <p:cNvGrpSpPr/>
          <p:nvPr/>
        </p:nvGrpSpPr>
        <p:grpSpPr>
          <a:xfrm>
            <a:off x="10661000" y="3414820"/>
            <a:ext cx="533593" cy="652905"/>
            <a:chOff x="1694398" y="8726929"/>
            <a:chExt cx="1530803" cy="718213"/>
          </a:xfrm>
        </p:grpSpPr>
        <p:pic>
          <p:nvPicPr>
            <p:cNvPr id="15" name="Object 39">
              <a:extLst>
                <a:ext uri="{FF2B5EF4-FFF2-40B4-BE49-F238E27FC236}">
                  <a16:creationId xmlns:a16="http://schemas.microsoft.com/office/drawing/2014/main" id="{9B4883AC-9557-88C3-36E7-34CC98523552}"/>
                </a:ext>
              </a:extLst>
            </p:cNvPr>
            <p:cNvPicPr>
              <a:picLocks noChangeAspect="1"/>
            </p:cNvPicPr>
            <p:nvPr/>
          </p:nvPicPr>
          <p:blipFill>
            <a:blip r:embed="rId5" cstate="print"/>
            <a:stretch>
              <a:fillRect/>
            </a:stretch>
          </p:blipFill>
          <p:spPr>
            <a:xfrm>
              <a:off x="1694398" y="8726929"/>
              <a:ext cx="1530803" cy="718213"/>
            </a:xfrm>
            <a:prstGeom prst="rect">
              <a:avLst/>
            </a:prstGeom>
          </p:spPr>
        </p:pic>
      </p:grpSp>
      <p:grpSp>
        <p:nvGrpSpPr>
          <p:cNvPr id="16" name="그룹 1012">
            <a:extLst>
              <a:ext uri="{FF2B5EF4-FFF2-40B4-BE49-F238E27FC236}">
                <a16:creationId xmlns:a16="http://schemas.microsoft.com/office/drawing/2014/main" id="{707B494B-6AC1-FF7E-F95F-D22CFF552127}"/>
              </a:ext>
            </a:extLst>
          </p:cNvPr>
          <p:cNvGrpSpPr/>
          <p:nvPr/>
        </p:nvGrpSpPr>
        <p:grpSpPr>
          <a:xfrm>
            <a:off x="10614685" y="5108114"/>
            <a:ext cx="533593" cy="652905"/>
            <a:chOff x="1694398" y="8726929"/>
            <a:chExt cx="1530803" cy="718213"/>
          </a:xfrm>
        </p:grpSpPr>
        <p:pic>
          <p:nvPicPr>
            <p:cNvPr id="17" name="Object 39">
              <a:extLst>
                <a:ext uri="{FF2B5EF4-FFF2-40B4-BE49-F238E27FC236}">
                  <a16:creationId xmlns:a16="http://schemas.microsoft.com/office/drawing/2014/main" id="{0629FEAA-9375-52B3-3F45-3C547C947235}"/>
                </a:ext>
              </a:extLst>
            </p:cNvPr>
            <p:cNvPicPr>
              <a:picLocks noChangeAspect="1"/>
            </p:cNvPicPr>
            <p:nvPr/>
          </p:nvPicPr>
          <p:blipFill>
            <a:blip r:embed="rId5" cstate="print"/>
            <a:stretch>
              <a:fillRect/>
            </a:stretch>
          </p:blipFill>
          <p:spPr>
            <a:xfrm>
              <a:off x="1694398" y="8726929"/>
              <a:ext cx="1530803" cy="718213"/>
            </a:xfrm>
            <a:prstGeom prst="rect">
              <a:avLst/>
            </a:prstGeom>
          </p:spPr>
        </p:pic>
      </p:grpSp>
    </p:spTree>
    <p:extLst>
      <p:ext uri="{BB962C8B-B14F-4D97-AF65-F5344CB8AC3E}">
        <p14:creationId xmlns:p14="http://schemas.microsoft.com/office/powerpoint/2010/main" val="2105208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a:extLst>
              <a:ext uri="{FF2B5EF4-FFF2-40B4-BE49-F238E27FC236}">
                <a16:creationId xmlns:a16="http://schemas.microsoft.com/office/drawing/2014/main" id="{62CD565F-B4CC-E3E0-1FD5-4BE4C5D2F01D}"/>
              </a:ext>
            </a:extLst>
          </p:cNvPr>
          <p:cNvSpPr>
            <a:spLocks noGrp="1"/>
          </p:cNvSpPr>
          <p:nvPr>
            <p:ph type="title"/>
          </p:nvPr>
        </p:nvSpPr>
        <p:spPr/>
        <p:txBody>
          <a:bodyPr/>
          <a:lstStyle/>
          <a:p>
            <a:r>
              <a:rPr lang="en-US" altLang="ko-KR" dirty="0"/>
              <a:t>Macronutrient in US v Korea</a:t>
            </a:r>
            <a:endParaRPr lang="ko-KR" altLang="en-US" dirty="0"/>
          </a:p>
        </p:txBody>
      </p:sp>
      <p:sp>
        <p:nvSpPr>
          <p:cNvPr id="5" name="직사각형 4">
            <a:extLst>
              <a:ext uri="{FF2B5EF4-FFF2-40B4-BE49-F238E27FC236}">
                <a16:creationId xmlns:a16="http://schemas.microsoft.com/office/drawing/2014/main" id="{83B2F399-FEB9-990D-BEF6-512E8485F63F}"/>
              </a:ext>
            </a:extLst>
          </p:cNvPr>
          <p:cNvSpPr/>
          <p:nvPr/>
        </p:nvSpPr>
        <p:spPr>
          <a:xfrm>
            <a:off x="1458118" y="5667203"/>
            <a:ext cx="4070256" cy="461665"/>
          </a:xfrm>
          <a:prstGeom prst="rect">
            <a:avLst/>
          </a:prstGeom>
        </p:spPr>
        <p:txBody>
          <a:bodyPr wrap="square">
            <a:spAutoFit/>
          </a:bodyPr>
          <a:lstStyle/>
          <a:p>
            <a:r>
              <a:rPr lang="en-US" altLang="ko-KR" sz="1200" dirty="0">
                <a:solidFill>
                  <a:prstClr val="black"/>
                </a:solidFill>
                <a:latin typeface="Arial" panose="020B0604020202020204" pitchFamily="34" charset="0"/>
                <a:cs typeface="Arial" panose="020B0604020202020204" pitchFamily="34" charset="0"/>
              </a:rPr>
              <a:t>Figure 1. Distribution of carbohydrate intake among participants in the NHANES and KNHANES 2007-2012</a:t>
            </a:r>
            <a:endParaRPr lang="ko-KR" altLang="en-US" sz="1200" dirty="0">
              <a:solidFill>
                <a:prstClr val="black"/>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BB0BF4E8-A0B9-E248-EA7B-2622FBFDA8E2}"/>
              </a:ext>
            </a:extLst>
          </p:cNvPr>
          <p:cNvSpPr txBox="1"/>
          <p:nvPr/>
        </p:nvSpPr>
        <p:spPr>
          <a:xfrm>
            <a:off x="1877436" y="1752802"/>
            <a:ext cx="3469114" cy="307777"/>
          </a:xfrm>
          <a:prstGeom prst="rect">
            <a:avLst/>
          </a:prstGeom>
          <a:solidFill>
            <a:schemeClr val="accent1">
              <a:lumMod val="40000"/>
              <a:lumOff val="60000"/>
            </a:schemeClr>
          </a:solidFill>
          <a:ln w="25400">
            <a:noFill/>
          </a:ln>
        </p:spPr>
        <p:txBody>
          <a:bodyPr wrap="square" rtlCol="0">
            <a:spAutoFit/>
          </a:bodyPr>
          <a:lstStyle/>
          <a:p>
            <a:pPr algn="ctr"/>
            <a:r>
              <a:rPr lang="en-US" altLang="ko-KR" sz="1400" b="1" dirty="0">
                <a:solidFill>
                  <a:prstClr val="black"/>
                </a:solidFill>
              </a:rPr>
              <a:t>Carbohydrate for Koreans (55-65%)</a:t>
            </a:r>
            <a:endParaRPr lang="ko-KR" altLang="en-US" sz="1400" b="1" dirty="0">
              <a:solidFill>
                <a:prstClr val="black"/>
              </a:solidFill>
            </a:endParaRPr>
          </a:p>
        </p:txBody>
      </p:sp>
      <p:sp>
        <p:nvSpPr>
          <p:cNvPr id="7" name="TextBox 6">
            <a:extLst>
              <a:ext uri="{FF2B5EF4-FFF2-40B4-BE49-F238E27FC236}">
                <a16:creationId xmlns:a16="http://schemas.microsoft.com/office/drawing/2014/main" id="{DBA95B48-13B5-FF6D-4E12-863BD8377745}"/>
              </a:ext>
            </a:extLst>
          </p:cNvPr>
          <p:cNvSpPr txBox="1"/>
          <p:nvPr/>
        </p:nvSpPr>
        <p:spPr>
          <a:xfrm>
            <a:off x="8707253" y="6403390"/>
            <a:ext cx="2892860" cy="276999"/>
          </a:xfrm>
          <a:prstGeom prst="rect">
            <a:avLst/>
          </a:prstGeom>
          <a:noFill/>
        </p:spPr>
        <p:txBody>
          <a:bodyPr wrap="square" rtlCol="0">
            <a:spAutoFit/>
          </a:bodyPr>
          <a:lstStyle/>
          <a:p>
            <a:pPr algn="r"/>
            <a:r>
              <a:rPr lang="en-US" altLang="ko-KR" sz="1200" dirty="0">
                <a:solidFill>
                  <a:prstClr val="black"/>
                </a:solidFill>
                <a:latin typeface="Arial" panose="020B0604020202020204" pitchFamily="34" charset="0"/>
                <a:cs typeface="Arial" panose="020B0604020202020204" pitchFamily="34" charset="0"/>
              </a:rPr>
              <a:t>(Ha et al, </a:t>
            </a:r>
            <a:r>
              <a:rPr lang="en-US" altLang="ko-KR" sz="1200" dirty="0" err="1">
                <a:solidFill>
                  <a:prstClr val="black"/>
                </a:solidFill>
                <a:latin typeface="Arial" panose="020B0604020202020204" pitchFamily="34" charset="0"/>
                <a:cs typeface="Arial" panose="020B0604020202020204" pitchFamily="34" charset="0"/>
              </a:rPr>
              <a:t>Eur</a:t>
            </a:r>
            <a:r>
              <a:rPr lang="en-US" altLang="ko-KR" sz="1200" dirty="0">
                <a:solidFill>
                  <a:prstClr val="black"/>
                </a:solidFill>
                <a:latin typeface="Arial" panose="020B0604020202020204" pitchFamily="34" charset="0"/>
                <a:cs typeface="Arial" panose="020B0604020202020204" pitchFamily="34" charset="0"/>
              </a:rPr>
              <a:t> J </a:t>
            </a:r>
            <a:r>
              <a:rPr lang="en-US" altLang="ko-KR" sz="1200" dirty="0" err="1">
                <a:solidFill>
                  <a:prstClr val="black"/>
                </a:solidFill>
                <a:latin typeface="Arial" panose="020B0604020202020204" pitchFamily="34" charset="0"/>
                <a:cs typeface="Arial" panose="020B0604020202020204" pitchFamily="34" charset="0"/>
              </a:rPr>
              <a:t>Clin</a:t>
            </a:r>
            <a:r>
              <a:rPr lang="en-US" altLang="ko-KR" sz="1200" dirty="0">
                <a:solidFill>
                  <a:prstClr val="black"/>
                </a:solidFill>
                <a:latin typeface="Arial" panose="020B0604020202020204" pitchFamily="34" charset="0"/>
                <a:cs typeface="Arial" panose="020B0604020202020204" pitchFamily="34" charset="0"/>
              </a:rPr>
              <a:t> </a:t>
            </a:r>
            <a:r>
              <a:rPr lang="en-US" altLang="ko-KR" sz="1200" dirty="0" err="1">
                <a:solidFill>
                  <a:prstClr val="black"/>
                </a:solidFill>
                <a:latin typeface="Arial" panose="020B0604020202020204" pitchFamily="34" charset="0"/>
                <a:cs typeface="Arial" panose="020B0604020202020204" pitchFamily="34" charset="0"/>
              </a:rPr>
              <a:t>Nutr</a:t>
            </a:r>
            <a:r>
              <a:rPr lang="en-US" altLang="ko-KR" sz="1200" dirty="0">
                <a:solidFill>
                  <a:prstClr val="black"/>
                </a:solidFill>
                <a:latin typeface="Arial" panose="020B0604020202020204" pitchFamily="34" charset="0"/>
                <a:cs typeface="Arial" panose="020B0604020202020204" pitchFamily="34" charset="0"/>
              </a:rPr>
              <a:t> 2018)</a:t>
            </a:r>
            <a:endParaRPr lang="ko-KR" altLang="en-US" sz="1200" dirty="0">
              <a:solidFill>
                <a:prstClr val="black"/>
              </a:solidFill>
              <a:latin typeface="Arial" panose="020B0604020202020204" pitchFamily="34" charset="0"/>
              <a:cs typeface="Arial" panose="020B0604020202020204" pitchFamily="34" charset="0"/>
            </a:endParaRPr>
          </a:p>
        </p:txBody>
      </p:sp>
      <p:pic>
        <p:nvPicPr>
          <p:cNvPr id="8" name="Picture 2" descr="http://t0.gstatic.com/images?q=tbn:ANd9GcR_3ei1V29gFR-rnRZCrbO6KjrebkHHd9BM2wK5F8Q0Wwvmoy9D1A">
            <a:extLst>
              <a:ext uri="{FF2B5EF4-FFF2-40B4-BE49-F238E27FC236}">
                <a16:creationId xmlns:a16="http://schemas.microsoft.com/office/drawing/2014/main" id="{C4E6B2B6-23BD-CFB7-11B5-250FDDF332D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4725" y="2277817"/>
            <a:ext cx="693753" cy="4602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9" name="Picture 4" descr="http://t0.gstatic.com/images?q=tbn:ANd9GcSPF8RuvAR4LMbvdjpQPYho7MHPhD5FOQ2K1gSh3jiyZMlorfkz">
            <a:extLst>
              <a:ext uri="{FF2B5EF4-FFF2-40B4-BE49-F238E27FC236}">
                <a16:creationId xmlns:a16="http://schemas.microsoft.com/office/drawing/2014/main" id="{78E8A9C4-0F1D-1175-C9F0-CC3A605F101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45924" y="2312444"/>
            <a:ext cx="680346" cy="4130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E7EE205C-EC83-5B41-F000-507CD089F01F}"/>
              </a:ext>
            </a:extLst>
          </p:cNvPr>
          <p:cNvSpPr txBox="1"/>
          <p:nvPr/>
        </p:nvSpPr>
        <p:spPr>
          <a:xfrm>
            <a:off x="6904640" y="1752803"/>
            <a:ext cx="3157144" cy="307777"/>
          </a:xfrm>
          <a:prstGeom prst="rect">
            <a:avLst/>
          </a:prstGeom>
          <a:solidFill>
            <a:schemeClr val="accent2">
              <a:lumMod val="20000"/>
              <a:lumOff val="80000"/>
            </a:schemeClr>
          </a:solidFill>
          <a:ln w="25400">
            <a:noFill/>
          </a:ln>
        </p:spPr>
        <p:txBody>
          <a:bodyPr wrap="square" rtlCol="0">
            <a:spAutoFit/>
          </a:bodyPr>
          <a:lstStyle/>
          <a:p>
            <a:pPr algn="ctr"/>
            <a:r>
              <a:rPr lang="en-US" altLang="ko-KR" sz="1400" b="1" dirty="0">
                <a:solidFill>
                  <a:prstClr val="black"/>
                </a:solidFill>
              </a:rPr>
              <a:t>Fat for Koreans (15-30%)</a:t>
            </a:r>
            <a:endParaRPr lang="ko-KR" altLang="en-US" sz="1400" b="1" dirty="0">
              <a:solidFill>
                <a:prstClr val="black"/>
              </a:solidFill>
            </a:endParaRPr>
          </a:p>
        </p:txBody>
      </p:sp>
      <p:sp>
        <p:nvSpPr>
          <p:cNvPr id="11" name="직사각형 10">
            <a:extLst>
              <a:ext uri="{FF2B5EF4-FFF2-40B4-BE49-F238E27FC236}">
                <a16:creationId xmlns:a16="http://schemas.microsoft.com/office/drawing/2014/main" id="{9DB70E4A-4BD8-41C0-F1EC-A9B9EAFBC9AF}"/>
              </a:ext>
            </a:extLst>
          </p:cNvPr>
          <p:cNvSpPr/>
          <p:nvPr/>
        </p:nvSpPr>
        <p:spPr>
          <a:xfrm>
            <a:off x="6208035" y="5667203"/>
            <a:ext cx="4355976" cy="461665"/>
          </a:xfrm>
          <a:prstGeom prst="rect">
            <a:avLst/>
          </a:prstGeom>
        </p:spPr>
        <p:txBody>
          <a:bodyPr wrap="square">
            <a:spAutoFit/>
          </a:bodyPr>
          <a:lstStyle/>
          <a:p>
            <a:r>
              <a:rPr lang="en-US" altLang="ko-KR" sz="1200" dirty="0">
                <a:solidFill>
                  <a:prstClr val="black"/>
                </a:solidFill>
                <a:latin typeface="Arial" panose="020B0604020202020204" pitchFamily="34" charset="0"/>
                <a:cs typeface="Arial" panose="020B0604020202020204" pitchFamily="34" charset="0"/>
              </a:rPr>
              <a:t>Figure 2. Distribution of fat intake among participants in the NHANES and KNHANES 2007-2012</a:t>
            </a:r>
            <a:endParaRPr lang="ko-KR" altLang="en-US" sz="1200" dirty="0">
              <a:solidFill>
                <a:prstClr val="black"/>
              </a:solidFill>
              <a:latin typeface="Arial" panose="020B0604020202020204" pitchFamily="34" charset="0"/>
              <a:cs typeface="Arial" panose="020B0604020202020204" pitchFamily="34" charset="0"/>
            </a:endParaRPr>
          </a:p>
        </p:txBody>
      </p:sp>
      <p:pic>
        <p:nvPicPr>
          <p:cNvPr id="12" name="그림 11" descr="화면 캡처">
            <a:extLst>
              <a:ext uri="{FF2B5EF4-FFF2-40B4-BE49-F238E27FC236}">
                <a16:creationId xmlns:a16="http://schemas.microsoft.com/office/drawing/2014/main" id="{C2B98226-238F-4B3F-AF25-7A19BB4008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6070" y="2830745"/>
            <a:ext cx="4305759" cy="2836458"/>
          </a:xfrm>
          <a:prstGeom prst="rect">
            <a:avLst/>
          </a:prstGeom>
        </p:spPr>
      </p:pic>
      <p:pic>
        <p:nvPicPr>
          <p:cNvPr id="13" name="그림 12" descr="화면 캡처">
            <a:extLst>
              <a:ext uri="{FF2B5EF4-FFF2-40B4-BE49-F238E27FC236}">
                <a16:creationId xmlns:a16="http://schemas.microsoft.com/office/drawing/2014/main" id="{72616D25-082D-41F3-811A-90930E32385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93618" y="2888507"/>
            <a:ext cx="4253881" cy="2825456"/>
          </a:xfrm>
          <a:prstGeom prst="rect">
            <a:avLst/>
          </a:prstGeom>
        </p:spPr>
      </p:pic>
      <p:pic>
        <p:nvPicPr>
          <p:cNvPr id="14" name="Picture 4" descr="http://t0.gstatic.com/images?q=tbn:ANd9GcSPF8RuvAR4LMbvdjpQPYho7MHPhD5FOQ2K1gSh3jiyZMlorfkz">
            <a:extLst>
              <a:ext uri="{FF2B5EF4-FFF2-40B4-BE49-F238E27FC236}">
                <a16:creationId xmlns:a16="http://schemas.microsoft.com/office/drawing/2014/main" id="{41B5347D-2F32-662B-7431-19E6401991C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0761" y="2499085"/>
            <a:ext cx="680346" cy="4130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5" name="Picture 2" descr="http://t0.gstatic.com/images?q=tbn:ANd9GcR_3ei1V29gFR-rnRZCrbO6KjrebkHHd9BM2wK5F8Q0Wwvmoy9D1A">
            <a:extLst>
              <a:ext uri="{FF2B5EF4-FFF2-40B4-BE49-F238E27FC236}">
                <a16:creationId xmlns:a16="http://schemas.microsoft.com/office/drawing/2014/main" id="{C2852B99-7661-919D-4E67-2F568ED00CC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01816" y="2506279"/>
            <a:ext cx="693753" cy="4602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2C1908AA-389D-2C1C-1B30-46171C59CBCD}"/>
              </a:ext>
            </a:extLst>
          </p:cNvPr>
          <p:cNvSpPr txBox="1"/>
          <p:nvPr/>
        </p:nvSpPr>
        <p:spPr>
          <a:xfrm>
            <a:off x="8630481" y="4544692"/>
            <a:ext cx="1617018" cy="252008"/>
          </a:xfrm>
          <a:prstGeom prst="rect">
            <a:avLst/>
          </a:prstGeom>
          <a:noFill/>
          <a:ln w="28575">
            <a:solidFill>
              <a:srgbClr val="FF0000"/>
            </a:solidFill>
          </a:ln>
        </p:spPr>
        <p:txBody>
          <a:bodyPr wrap="square" rtlCol="0">
            <a:spAutoFit/>
          </a:bodyPr>
          <a:lstStyle/>
          <a:p>
            <a:endParaRPr lang="ko-KR" altLang="en-US" dirty="0"/>
          </a:p>
        </p:txBody>
      </p:sp>
      <p:sp>
        <p:nvSpPr>
          <p:cNvPr id="17" name="TextBox 16">
            <a:extLst>
              <a:ext uri="{FF2B5EF4-FFF2-40B4-BE49-F238E27FC236}">
                <a16:creationId xmlns:a16="http://schemas.microsoft.com/office/drawing/2014/main" id="{D40B3ACE-688E-A1F8-F4DC-67B727D4C13D}"/>
              </a:ext>
            </a:extLst>
          </p:cNvPr>
          <p:cNvSpPr txBox="1"/>
          <p:nvPr/>
        </p:nvSpPr>
        <p:spPr>
          <a:xfrm>
            <a:off x="3611993" y="3680596"/>
            <a:ext cx="1529776" cy="252008"/>
          </a:xfrm>
          <a:prstGeom prst="rect">
            <a:avLst/>
          </a:prstGeom>
          <a:noFill/>
          <a:ln w="28575">
            <a:solidFill>
              <a:srgbClr val="FF0000"/>
            </a:solidFill>
          </a:ln>
        </p:spPr>
        <p:txBody>
          <a:bodyPr wrap="square" rtlCol="0">
            <a:spAutoFit/>
          </a:bodyPr>
          <a:lstStyle/>
          <a:p>
            <a:endParaRPr lang="ko-KR" altLang="en-US" dirty="0"/>
          </a:p>
        </p:txBody>
      </p:sp>
    </p:spTree>
    <p:extLst>
      <p:ext uri="{BB962C8B-B14F-4D97-AF65-F5344CB8AC3E}">
        <p14:creationId xmlns:p14="http://schemas.microsoft.com/office/powerpoint/2010/main" val="1299682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a:extLst>
              <a:ext uri="{FF2B5EF4-FFF2-40B4-BE49-F238E27FC236}">
                <a16:creationId xmlns:a16="http://schemas.microsoft.com/office/drawing/2014/main" id="{3C916C00-951A-C7EE-19C9-05161A1C1101}"/>
              </a:ext>
            </a:extLst>
          </p:cNvPr>
          <p:cNvSpPr>
            <a:spLocks noGrp="1"/>
          </p:cNvSpPr>
          <p:nvPr>
            <p:ph type="title"/>
          </p:nvPr>
        </p:nvSpPr>
        <p:spPr>
          <a:xfrm>
            <a:off x="1187623" y="485085"/>
            <a:ext cx="10515600" cy="1325563"/>
          </a:xfrm>
        </p:spPr>
        <p:txBody>
          <a:bodyPr>
            <a:normAutofit/>
          </a:bodyPr>
          <a:lstStyle/>
          <a:p>
            <a:r>
              <a:rPr lang="en-US" altLang="ko-KR" sz="4000" dirty="0"/>
              <a:t>Carb &amp; fat intake with dyslipidemia</a:t>
            </a:r>
            <a:endParaRPr lang="ko-KR" altLang="en-US" sz="4000" dirty="0"/>
          </a:p>
        </p:txBody>
      </p:sp>
      <p:graphicFrame>
        <p:nvGraphicFramePr>
          <p:cNvPr id="4" name="차트 3">
            <a:extLst>
              <a:ext uri="{FF2B5EF4-FFF2-40B4-BE49-F238E27FC236}">
                <a16:creationId xmlns:a16="http://schemas.microsoft.com/office/drawing/2014/main" id="{4DB385D8-3072-3BA4-8CD2-2D73A7D96812}"/>
              </a:ext>
            </a:extLst>
          </p:cNvPr>
          <p:cNvGraphicFramePr/>
          <p:nvPr>
            <p:extLst>
              <p:ext uri="{D42A27DB-BD31-4B8C-83A1-F6EECF244321}">
                <p14:modId xmlns:p14="http://schemas.microsoft.com/office/powerpoint/2010/main" val="3440781198"/>
              </p:ext>
            </p:extLst>
          </p:nvPr>
        </p:nvGraphicFramePr>
        <p:xfrm>
          <a:off x="1341003" y="2766136"/>
          <a:ext cx="4645475" cy="289691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728873C6-4B71-1E3A-0794-854AEEC21841}"/>
              </a:ext>
            </a:extLst>
          </p:cNvPr>
          <p:cNvSpPr txBox="1"/>
          <p:nvPr/>
        </p:nvSpPr>
        <p:spPr>
          <a:xfrm>
            <a:off x="6217802" y="2568383"/>
            <a:ext cx="648072" cy="307777"/>
          </a:xfrm>
          <a:prstGeom prst="rect">
            <a:avLst/>
          </a:prstGeom>
          <a:noFill/>
        </p:spPr>
        <p:txBody>
          <a:bodyPr wrap="square" rtlCol="0">
            <a:spAutoFit/>
          </a:bodyPr>
          <a:lstStyle/>
          <a:p>
            <a:r>
              <a:rPr lang="en-US" altLang="ko-KR" sz="1400" dirty="0"/>
              <a:t>(%)</a:t>
            </a:r>
            <a:endParaRPr lang="ko-KR" altLang="en-US" sz="1400" dirty="0"/>
          </a:p>
        </p:txBody>
      </p:sp>
      <p:sp>
        <p:nvSpPr>
          <p:cNvPr id="6" name="TextBox 5">
            <a:extLst>
              <a:ext uri="{FF2B5EF4-FFF2-40B4-BE49-F238E27FC236}">
                <a16:creationId xmlns:a16="http://schemas.microsoft.com/office/drawing/2014/main" id="{D25BF84A-C9D8-98AC-A248-8EE9419C0578}"/>
              </a:ext>
            </a:extLst>
          </p:cNvPr>
          <p:cNvSpPr txBox="1"/>
          <p:nvPr/>
        </p:nvSpPr>
        <p:spPr>
          <a:xfrm>
            <a:off x="6485877" y="2073141"/>
            <a:ext cx="4194466" cy="461665"/>
          </a:xfrm>
          <a:prstGeom prst="rect">
            <a:avLst/>
          </a:prstGeom>
          <a:solidFill>
            <a:schemeClr val="bg1">
              <a:lumMod val="95000"/>
            </a:schemeClr>
          </a:solidFill>
        </p:spPr>
        <p:txBody>
          <a:bodyPr wrap="square" rtlCol="0">
            <a:spAutoFit/>
          </a:bodyPr>
          <a:lstStyle/>
          <a:p>
            <a:pPr algn="ctr"/>
            <a:r>
              <a:rPr lang="en-US" altLang="ko-KR" sz="2000" b="1" dirty="0"/>
              <a:t>High </a:t>
            </a:r>
            <a:r>
              <a:rPr lang="en-US" altLang="ko-KR" sz="2400" b="1" dirty="0">
                <a:solidFill>
                  <a:srgbClr val="C00000"/>
                </a:solidFill>
              </a:rPr>
              <a:t>fat</a:t>
            </a:r>
            <a:r>
              <a:rPr lang="en-US" altLang="ko-KR" sz="2000" b="1" dirty="0"/>
              <a:t> intake (Q5 vs Q1)</a:t>
            </a:r>
            <a:endParaRPr lang="ko-KR" altLang="en-US" sz="2000" b="1" dirty="0"/>
          </a:p>
        </p:txBody>
      </p:sp>
      <p:graphicFrame>
        <p:nvGraphicFramePr>
          <p:cNvPr id="7" name="차트 6">
            <a:extLst>
              <a:ext uri="{FF2B5EF4-FFF2-40B4-BE49-F238E27FC236}">
                <a16:creationId xmlns:a16="http://schemas.microsoft.com/office/drawing/2014/main" id="{05C209A6-3B96-D40D-9A42-E0533A85B0CA}"/>
              </a:ext>
            </a:extLst>
          </p:cNvPr>
          <p:cNvGraphicFramePr/>
          <p:nvPr>
            <p:extLst>
              <p:ext uri="{D42A27DB-BD31-4B8C-83A1-F6EECF244321}">
                <p14:modId xmlns:p14="http://schemas.microsoft.com/office/powerpoint/2010/main" val="4087149886"/>
              </p:ext>
            </p:extLst>
          </p:nvPr>
        </p:nvGraphicFramePr>
        <p:xfrm>
          <a:off x="6287826" y="2779676"/>
          <a:ext cx="4563171" cy="2919521"/>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26054DD6-8C71-FC34-6475-6BD5E420E63F}"/>
              </a:ext>
            </a:extLst>
          </p:cNvPr>
          <p:cNvSpPr txBox="1"/>
          <p:nvPr/>
        </p:nvSpPr>
        <p:spPr>
          <a:xfrm>
            <a:off x="1511659" y="2073141"/>
            <a:ext cx="4194466" cy="461665"/>
          </a:xfrm>
          <a:prstGeom prst="rect">
            <a:avLst/>
          </a:prstGeom>
          <a:solidFill>
            <a:schemeClr val="bg1">
              <a:lumMod val="95000"/>
            </a:schemeClr>
          </a:solidFill>
        </p:spPr>
        <p:txBody>
          <a:bodyPr wrap="square" rtlCol="0">
            <a:spAutoFit/>
          </a:bodyPr>
          <a:lstStyle/>
          <a:p>
            <a:pPr algn="ctr"/>
            <a:r>
              <a:rPr lang="en-US" altLang="ko-KR" sz="2000" b="1" dirty="0"/>
              <a:t>High </a:t>
            </a:r>
            <a:r>
              <a:rPr lang="en-US" altLang="ko-KR" sz="2400" b="1" dirty="0">
                <a:solidFill>
                  <a:schemeClr val="accent1">
                    <a:lumMod val="75000"/>
                  </a:schemeClr>
                </a:solidFill>
              </a:rPr>
              <a:t>carb</a:t>
            </a:r>
            <a:r>
              <a:rPr lang="en-US" altLang="ko-KR" sz="2000" b="1" dirty="0"/>
              <a:t> intake (Q5 vs Q1)</a:t>
            </a:r>
            <a:endParaRPr lang="ko-KR" altLang="en-US" sz="2000" b="1" dirty="0"/>
          </a:p>
        </p:txBody>
      </p:sp>
      <p:sp>
        <p:nvSpPr>
          <p:cNvPr id="9" name="TextBox 8">
            <a:extLst>
              <a:ext uri="{FF2B5EF4-FFF2-40B4-BE49-F238E27FC236}">
                <a16:creationId xmlns:a16="http://schemas.microsoft.com/office/drawing/2014/main" id="{D9BDF568-5460-F70F-34DC-8FEC9C0100B6}"/>
              </a:ext>
            </a:extLst>
          </p:cNvPr>
          <p:cNvSpPr txBox="1"/>
          <p:nvPr/>
        </p:nvSpPr>
        <p:spPr>
          <a:xfrm>
            <a:off x="1187623" y="2557630"/>
            <a:ext cx="648072" cy="307777"/>
          </a:xfrm>
          <a:prstGeom prst="rect">
            <a:avLst/>
          </a:prstGeom>
          <a:noFill/>
        </p:spPr>
        <p:txBody>
          <a:bodyPr wrap="square" rtlCol="0">
            <a:spAutoFit/>
          </a:bodyPr>
          <a:lstStyle/>
          <a:p>
            <a:r>
              <a:rPr lang="en-US" altLang="ko-KR" sz="1400" dirty="0"/>
              <a:t>(%)</a:t>
            </a:r>
            <a:endParaRPr lang="ko-KR" altLang="en-US" sz="1400" dirty="0"/>
          </a:p>
        </p:txBody>
      </p:sp>
      <p:pic>
        <p:nvPicPr>
          <p:cNvPr id="10" name="그림 9">
            <a:extLst>
              <a:ext uri="{FF2B5EF4-FFF2-40B4-BE49-F238E27FC236}">
                <a16:creationId xmlns:a16="http://schemas.microsoft.com/office/drawing/2014/main" id="{05B55E97-BDDE-95AA-F5AF-3089B3F60282}"/>
              </a:ext>
            </a:extLst>
          </p:cNvPr>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133363" y="3189719"/>
            <a:ext cx="295412" cy="816126"/>
          </a:xfrm>
          <a:prstGeom prst="rect">
            <a:avLst/>
          </a:prstGeom>
        </p:spPr>
      </p:pic>
      <p:pic>
        <p:nvPicPr>
          <p:cNvPr id="11" name="그림 10">
            <a:extLst>
              <a:ext uri="{FF2B5EF4-FFF2-40B4-BE49-F238E27FC236}">
                <a16:creationId xmlns:a16="http://schemas.microsoft.com/office/drawing/2014/main" id="{33710A30-0FE6-A93B-15D7-31FF4CEAA2A3}"/>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669679" y="3114174"/>
            <a:ext cx="295412" cy="816126"/>
          </a:xfrm>
          <a:prstGeom prst="rect">
            <a:avLst/>
          </a:prstGeom>
        </p:spPr>
      </p:pic>
      <p:pic>
        <p:nvPicPr>
          <p:cNvPr id="12" name="그림 11">
            <a:extLst>
              <a:ext uri="{FF2B5EF4-FFF2-40B4-BE49-F238E27FC236}">
                <a16:creationId xmlns:a16="http://schemas.microsoft.com/office/drawing/2014/main" id="{F8DF5CA8-2CD8-40AD-8F38-88E65FACF4C1}"/>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058235" y="3099649"/>
            <a:ext cx="381832" cy="830651"/>
          </a:xfrm>
          <a:prstGeom prst="rect">
            <a:avLst/>
          </a:prstGeom>
        </p:spPr>
      </p:pic>
      <p:pic>
        <p:nvPicPr>
          <p:cNvPr id="13" name="그림 12">
            <a:extLst>
              <a:ext uri="{FF2B5EF4-FFF2-40B4-BE49-F238E27FC236}">
                <a16:creationId xmlns:a16="http://schemas.microsoft.com/office/drawing/2014/main" id="{90A206AD-BC10-084F-E748-97E90C9FC607}"/>
              </a:ext>
            </a:extLst>
          </p:cNvPr>
          <p:cNvPicPr>
            <a:picLocks noChangeAspect="1"/>
          </p:cNvPicPr>
          <p:nvPr/>
        </p:nvPicPr>
        <p:blipFill>
          <a:blip r:embed="rId7"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547254" y="3189719"/>
            <a:ext cx="365723" cy="795609"/>
          </a:xfrm>
          <a:prstGeom prst="rect">
            <a:avLst/>
          </a:prstGeom>
        </p:spPr>
      </p:pic>
      <p:sp>
        <p:nvSpPr>
          <p:cNvPr id="14" name="TextBox 13">
            <a:extLst>
              <a:ext uri="{FF2B5EF4-FFF2-40B4-BE49-F238E27FC236}">
                <a16:creationId xmlns:a16="http://schemas.microsoft.com/office/drawing/2014/main" id="{6FBECB68-E3C4-869A-B6A6-F8C569AF6BEB}"/>
              </a:ext>
            </a:extLst>
          </p:cNvPr>
          <p:cNvSpPr txBox="1"/>
          <p:nvPr/>
        </p:nvSpPr>
        <p:spPr>
          <a:xfrm>
            <a:off x="287524" y="5499809"/>
            <a:ext cx="3839534" cy="1169551"/>
          </a:xfrm>
          <a:prstGeom prst="rect">
            <a:avLst/>
          </a:prstGeom>
          <a:noFill/>
        </p:spPr>
        <p:txBody>
          <a:bodyPr wrap="square" rtlCol="0" anchor="t">
            <a:spAutoFit/>
          </a:bodyPr>
          <a:lstStyle/>
          <a:p>
            <a:pPr indent="-144000"/>
            <a:r>
              <a:rPr lang="en-US" altLang="ko-KR" sz="1400" b="1" u="sng" dirty="0"/>
              <a:t>Definition</a:t>
            </a:r>
          </a:p>
          <a:p>
            <a:pPr indent="-144000">
              <a:buFont typeface="Arial" panose="020B0604020202020204" pitchFamily="34" charset="0"/>
              <a:buChar char="•"/>
            </a:pPr>
            <a:r>
              <a:rPr lang="en-US" altLang="ko-KR" sz="1400" b="1" dirty="0"/>
              <a:t>Elevated Total-C (≥200 mg/dl)</a:t>
            </a:r>
          </a:p>
          <a:p>
            <a:pPr indent="-144000">
              <a:buFont typeface="Arial" panose="020B0604020202020204" pitchFamily="34" charset="0"/>
              <a:buChar char="•"/>
            </a:pPr>
            <a:r>
              <a:rPr lang="en-US" altLang="ko-KR" sz="1400" b="1" dirty="0"/>
              <a:t>Elevated LDL-C (≥130 mg/dl)</a:t>
            </a:r>
          </a:p>
          <a:p>
            <a:pPr indent="-144000">
              <a:buFont typeface="Arial" panose="020B0604020202020204" pitchFamily="34" charset="0"/>
              <a:buChar char="•"/>
            </a:pPr>
            <a:r>
              <a:rPr lang="en-US" altLang="ko-KR" sz="1400" b="1" dirty="0"/>
              <a:t>Elevated TG       (≥150 md/dl)</a:t>
            </a:r>
          </a:p>
          <a:p>
            <a:pPr indent="-144000">
              <a:buFont typeface="Arial" panose="020B0604020202020204" pitchFamily="34" charset="0"/>
              <a:buChar char="•"/>
            </a:pPr>
            <a:r>
              <a:rPr lang="en-US" altLang="ko-KR" sz="1400" b="1" dirty="0"/>
              <a:t>Reduced HDL-C (&lt;40 mg/dl)</a:t>
            </a:r>
            <a:endParaRPr lang="ko-KR" altLang="en-US" sz="1400" b="1" dirty="0"/>
          </a:p>
        </p:txBody>
      </p:sp>
      <p:sp>
        <p:nvSpPr>
          <p:cNvPr id="15" name="TextBox 14">
            <a:extLst>
              <a:ext uri="{FF2B5EF4-FFF2-40B4-BE49-F238E27FC236}">
                <a16:creationId xmlns:a16="http://schemas.microsoft.com/office/drawing/2014/main" id="{A08E7B92-E535-4368-E997-9B4D8FDE0DC6}"/>
              </a:ext>
            </a:extLst>
          </p:cNvPr>
          <p:cNvSpPr txBox="1"/>
          <p:nvPr/>
        </p:nvSpPr>
        <p:spPr>
          <a:xfrm>
            <a:off x="8223249" y="6121980"/>
            <a:ext cx="2892860" cy="307777"/>
          </a:xfrm>
          <a:prstGeom prst="rect">
            <a:avLst/>
          </a:prstGeom>
          <a:noFill/>
        </p:spPr>
        <p:txBody>
          <a:bodyPr wrap="square" rtlCol="0">
            <a:spAutoFit/>
          </a:bodyPr>
          <a:lstStyle/>
          <a:p>
            <a:pPr algn="r"/>
            <a:r>
              <a:rPr lang="en-US" altLang="ko-KR" sz="1400" dirty="0">
                <a:solidFill>
                  <a:prstClr val="black"/>
                </a:solidFill>
                <a:latin typeface="Arial" panose="020B0604020202020204" pitchFamily="34" charset="0"/>
                <a:cs typeface="Arial" panose="020B0604020202020204" pitchFamily="34" charset="0"/>
              </a:rPr>
              <a:t>(Song et al, J Clin Lipidology 2017)</a:t>
            </a:r>
            <a:endParaRPr lang="ko-KR" altLang="en-US" sz="1400" dirty="0">
              <a:solidFill>
                <a:prstClr val="black"/>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910F3096-1CE5-5FF7-D9D6-8CD1D7339CAF}"/>
              </a:ext>
            </a:extLst>
          </p:cNvPr>
          <p:cNvSpPr txBox="1"/>
          <p:nvPr/>
        </p:nvSpPr>
        <p:spPr>
          <a:xfrm>
            <a:off x="2547254" y="1652818"/>
            <a:ext cx="9173776" cy="338554"/>
          </a:xfrm>
          <a:prstGeom prst="rect">
            <a:avLst/>
          </a:prstGeom>
          <a:noFill/>
        </p:spPr>
        <p:txBody>
          <a:bodyPr wrap="square">
            <a:spAutoFit/>
          </a:bodyPr>
          <a:lstStyle/>
          <a:p>
            <a:r>
              <a:rPr lang="en-US" altLang="ko-KR" sz="1600" dirty="0">
                <a:latin typeface="Arial" panose="020B0604020202020204" pitchFamily="34" charset="0"/>
                <a:cs typeface="Arial" panose="020B0604020202020204" pitchFamily="34" charset="0"/>
              </a:rPr>
              <a:t>Data from the Korean National Health And Nutrition Examination Survey 2008-2012 </a:t>
            </a:r>
            <a:endParaRPr lang="ko-KR" alt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7608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a:extLst>
              <a:ext uri="{FF2B5EF4-FFF2-40B4-BE49-F238E27FC236}">
                <a16:creationId xmlns:a16="http://schemas.microsoft.com/office/drawing/2014/main" id="{3F9A1488-D704-2C67-EF58-20AE0840B685}"/>
              </a:ext>
            </a:extLst>
          </p:cNvPr>
          <p:cNvSpPr>
            <a:spLocks noGrp="1"/>
          </p:cNvSpPr>
          <p:nvPr>
            <p:ph type="title"/>
          </p:nvPr>
        </p:nvSpPr>
        <p:spPr/>
        <p:txBody>
          <a:bodyPr>
            <a:normAutofit/>
          </a:bodyPr>
          <a:lstStyle/>
          <a:p>
            <a:r>
              <a:rPr lang="en-US" altLang="ko-KR" sz="4000" dirty="0"/>
              <a:t>Carb intake with Type 2 diabetes</a:t>
            </a:r>
            <a:endParaRPr lang="ko-KR" altLang="en-US" sz="4000" dirty="0"/>
          </a:p>
        </p:txBody>
      </p:sp>
      <p:sp>
        <p:nvSpPr>
          <p:cNvPr id="4" name="내용 개체 틀 2">
            <a:extLst>
              <a:ext uri="{FF2B5EF4-FFF2-40B4-BE49-F238E27FC236}">
                <a16:creationId xmlns:a16="http://schemas.microsoft.com/office/drawing/2014/main" id="{FCA5E78A-9108-CBD8-20F4-6BF17C7B31B9}"/>
              </a:ext>
            </a:extLst>
          </p:cNvPr>
          <p:cNvSpPr txBox="1">
            <a:spLocks/>
          </p:cNvSpPr>
          <p:nvPr/>
        </p:nvSpPr>
        <p:spPr>
          <a:xfrm>
            <a:off x="1725470" y="5720404"/>
            <a:ext cx="9278652" cy="792088"/>
          </a:xfrm>
          <a:prstGeom prst="rect">
            <a:avLst/>
          </a:prstGeom>
        </p:spPr>
        <p:txBody>
          <a:bodyPr vert="horz" lIns="91440" tIns="45720" rIns="91440" bIns="45720" rtlCol="0">
            <a:noAutofit/>
          </a:bodyPr>
          <a:lstStyle>
            <a:lvl1pPr marL="228600" indent="-228600" algn="l" defTabSz="914400" rtl="0" eaLnBrk="1" latinLnBrk="1" hangingPunct="1">
              <a:lnSpc>
                <a:spcPct val="15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446088" indent="-177800" algn="l" defTabSz="914400" rtl="0" eaLnBrk="1" latinLnBrk="1" hangingPunct="1">
              <a:lnSpc>
                <a:spcPct val="150000"/>
              </a:lnSpc>
              <a:spcBef>
                <a:spcPts val="500"/>
              </a:spcBef>
              <a:buFont typeface="Wingdings" panose="05000000000000000000" pitchFamily="2" charset="2"/>
              <a:buChar char="ü"/>
              <a:defRPr sz="2400" kern="1200">
                <a:solidFill>
                  <a:schemeClr val="tx1"/>
                </a:solidFill>
                <a:latin typeface="+mn-lt"/>
                <a:ea typeface="+mn-ea"/>
                <a:cs typeface="+mn-cs"/>
              </a:defRPr>
            </a:lvl2pPr>
            <a:lvl3pPr marL="714375" indent="-179388" algn="l" defTabSz="914400" rtl="0" eaLnBrk="1" latinLnBrk="1"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buFont typeface="Wingdings" panose="05000000000000000000" pitchFamily="2" charset="2"/>
              <a:buChar char="ü"/>
            </a:pPr>
            <a:r>
              <a:rPr lang="en-US" altLang="ko-KR" sz="2000" b="1" dirty="0"/>
              <a:t>Excessive</a:t>
            </a:r>
            <a:r>
              <a:rPr lang="en-US" altLang="ko-KR" sz="2000" dirty="0"/>
              <a:t> </a:t>
            </a:r>
            <a:r>
              <a:rPr lang="en-US" altLang="ko-KR" sz="2000" b="1" dirty="0"/>
              <a:t>carbohydrate</a:t>
            </a:r>
            <a:r>
              <a:rPr lang="en-US" altLang="ko-KR" sz="2000" dirty="0"/>
              <a:t> intake was associated with  increased risks of T2DM in Korean men and women</a:t>
            </a:r>
            <a:endParaRPr lang="ko-KR" altLang="en-US" sz="2000" dirty="0"/>
          </a:p>
        </p:txBody>
      </p:sp>
      <p:graphicFrame>
        <p:nvGraphicFramePr>
          <p:cNvPr id="5" name="차트 4">
            <a:extLst>
              <a:ext uri="{FF2B5EF4-FFF2-40B4-BE49-F238E27FC236}">
                <a16:creationId xmlns:a16="http://schemas.microsoft.com/office/drawing/2014/main" id="{0A8EAC77-F5A4-0B31-6DEC-39A5FF4E690E}"/>
              </a:ext>
            </a:extLst>
          </p:cNvPr>
          <p:cNvGraphicFramePr/>
          <p:nvPr>
            <p:extLst>
              <p:ext uri="{D42A27DB-BD31-4B8C-83A1-F6EECF244321}">
                <p14:modId xmlns:p14="http://schemas.microsoft.com/office/powerpoint/2010/main" val="656321331"/>
              </p:ext>
            </p:extLst>
          </p:nvPr>
        </p:nvGraphicFramePr>
        <p:xfrm>
          <a:off x="2048602" y="2507678"/>
          <a:ext cx="4280190" cy="23957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차트 5">
            <a:extLst>
              <a:ext uri="{FF2B5EF4-FFF2-40B4-BE49-F238E27FC236}">
                <a16:creationId xmlns:a16="http://schemas.microsoft.com/office/drawing/2014/main" id="{9D527C37-05DC-4894-F6D0-0F7BA5EFEF6E}"/>
              </a:ext>
            </a:extLst>
          </p:cNvPr>
          <p:cNvGraphicFramePr/>
          <p:nvPr>
            <p:extLst>
              <p:ext uri="{D42A27DB-BD31-4B8C-83A1-F6EECF244321}">
                <p14:modId xmlns:p14="http://schemas.microsoft.com/office/powerpoint/2010/main" val="2108123008"/>
              </p:ext>
            </p:extLst>
          </p:nvPr>
        </p:nvGraphicFramePr>
        <p:xfrm>
          <a:off x="6616824" y="2420027"/>
          <a:ext cx="4280190" cy="2420638"/>
        </p:xfrm>
        <a:graphic>
          <a:graphicData uri="http://schemas.openxmlformats.org/drawingml/2006/chart">
            <c:chart xmlns:c="http://schemas.openxmlformats.org/drawingml/2006/chart" xmlns:r="http://schemas.openxmlformats.org/officeDocument/2006/relationships" r:id="rId4"/>
          </a:graphicData>
        </a:graphic>
      </p:graphicFrame>
      <p:pic>
        <p:nvPicPr>
          <p:cNvPr id="7" name="Picture 2">
            <a:extLst>
              <a:ext uri="{FF2B5EF4-FFF2-40B4-BE49-F238E27FC236}">
                <a16:creationId xmlns:a16="http://schemas.microsoft.com/office/drawing/2014/main" id="{7E041849-1314-0584-2E94-2D80A80CF0EA}"/>
              </a:ext>
            </a:extLst>
          </p:cNvPr>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28392" y="2291654"/>
            <a:ext cx="289686" cy="761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a:extLst>
              <a:ext uri="{FF2B5EF4-FFF2-40B4-BE49-F238E27FC236}">
                <a16:creationId xmlns:a16="http://schemas.microsoft.com/office/drawing/2014/main" id="{2E62AC65-BBC4-C5F6-75B9-23D52E8E09EC}"/>
              </a:ext>
            </a:extLst>
          </p:cNvPr>
          <p:cNvPicPr>
            <a:picLocks noChangeAspect="1" noChangeArrowheads="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60101" y="2281611"/>
            <a:ext cx="392784" cy="771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a:extLst>
              <a:ext uri="{FF2B5EF4-FFF2-40B4-BE49-F238E27FC236}">
                <a16:creationId xmlns:a16="http://schemas.microsoft.com/office/drawing/2014/main" id="{5178EB3D-B0AB-19ED-A747-28358B2EB548}"/>
              </a:ext>
            </a:extLst>
          </p:cNvPr>
          <p:cNvSpPr txBox="1"/>
          <p:nvPr/>
        </p:nvSpPr>
        <p:spPr>
          <a:xfrm>
            <a:off x="3232448" y="2503193"/>
            <a:ext cx="2736304" cy="338554"/>
          </a:xfrm>
          <a:prstGeom prst="rect">
            <a:avLst/>
          </a:prstGeom>
          <a:noFill/>
        </p:spPr>
        <p:txBody>
          <a:bodyPr wrap="square" rtlCol="0">
            <a:spAutoFit/>
          </a:bodyPr>
          <a:lstStyle/>
          <a:p>
            <a:r>
              <a:rPr lang="en-US" altLang="ko-KR" sz="1600" b="1" dirty="0">
                <a:latin typeface="Arial" panose="020B0604020202020204" pitchFamily="34" charset="0"/>
                <a:cs typeface="Arial" panose="020B0604020202020204" pitchFamily="34" charset="0"/>
              </a:rPr>
              <a:t>P for trend=0.03</a:t>
            </a:r>
            <a:endParaRPr lang="ko-KR" altLang="en-US" sz="1600" b="1"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1C8CEF85-1368-64DC-B5A2-228447E2D158}"/>
              </a:ext>
            </a:extLst>
          </p:cNvPr>
          <p:cNvSpPr txBox="1"/>
          <p:nvPr/>
        </p:nvSpPr>
        <p:spPr>
          <a:xfrm>
            <a:off x="2224336" y="1690688"/>
            <a:ext cx="8280920" cy="338554"/>
          </a:xfrm>
          <a:prstGeom prst="rect">
            <a:avLst/>
          </a:prstGeom>
          <a:noFill/>
        </p:spPr>
        <p:txBody>
          <a:bodyPr wrap="square" rtlCol="0">
            <a:spAutoFit/>
          </a:bodyPr>
          <a:lstStyle/>
          <a:p>
            <a:r>
              <a:rPr lang="en-US" altLang="ko-KR" sz="1600" dirty="0">
                <a:latin typeface="Arial" panose="020B0604020202020204" pitchFamily="34" charset="0"/>
                <a:cs typeface="Arial" panose="020B0604020202020204" pitchFamily="34" charset="0"/>
              </a:rPr>
              <a:t>Data from the Korean Genome and Epidemiology Study, 12y follow up, 40-69y</a:t>
            </a:r>
            <a:endParaRPr lang="ko-KR" altLang="en-US" sz="1600" dirty="0">
              <a:latin typeface="Arial" panose="020B0604020202020204" pitchFamily="34" charset="0"/>
              <a:cs typeface="Arial" panose="020B0604020202020204" pitchFamily="34" charset="0"/>
            </a:endParaRPr>
          </a:p>
        </p:txBody>
      </p:sp>
      <p:graphicFrame>
        <p:nvGraphicFramePr>
          <p:cNvPr id="11" name="내용 개체 틀 3">
            <a:extLst>
              <a:ext uri="{FF2B5EF4-FFF2-40B4-BE49-F238E27FC236}">
                <a16:creationId xmlns:a16="http://schemas.microsoft.com/office/drawing/2014/main" id="{F60D8E12-3B02-C2C4-DB22-631AF63056CE}"/>
              </a:ext>
            </a:extLst>
          </p:cNvPr>
          <p:cNvGraphicFramePr>
            <a:graphicFrameLocks/>
          </p:cNvGraphicFramePr>
          <p:nvPr>
            <p:extLst>
              <p:ext uri="{D42A27DB-BD31-4B8C-83A1-F6EECF244321}">
                <p14:modId xmlns:p14="http://schemas.microsoft.com/office/powerpoint/2010/main" val="3326800149"/>
              </p:ext>
            </p:extLst>
          </p:nvPr>
        </p:nvGraphicFramePr>
        <p:xfrm>
          <a:off x="1828800" y="4643016"/>
          <a:ext cx="4752528" cy="119634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2" name="내용 개체 틀 3">
            <a:extLst>
              <a:ext uri="{FF2B5EF4-FFF2-40B4-BE49-F238E27FC236}">
                <a16:creationId xmlns:a16="http://schemas.microsoft.com/office/drawing/2014/main" id="{A1152948-5CC9-B79E-C98F-9B073A69E01F}"/>
              </a:ext>
            </a:extLst>
          </p:cNvPr>
          <p:cNvGraphicFramePr>
            <a:graphicFrameLocks/>
          </p:cNvGraphicFramePr>
          <p:nvPr>
            <p:extLst>
              <p:ext uri="{D42A27DB-BD31-4B8C-83A1-F6EECF244321}">
                <p14:modId xmlns:p14="http://schemas.microsoft.com/office/powerpoint/2010/main" val="672294919"/>
              </p:ext>
            </p:extLst>
          </p:nvPr>
        </p:nvGraphicFramePr>
        <p:xfrm>
          <a:off x="6112768" y="4643016"/>
          <a:ext cx="4752528" cy="1196349"/>
        </p:xfrm>
        <a:graphic>
          <a:graphicData uri="http://schemas.openxmlformats.org/drawingml/2006/chart">
            <c:chart xmlns:c="http://schemas.openxmlformats.org/drawingml/2006/chart" xmlns:r="http://schemas.openxmlformats.org/officeDocument/2006/relationships" r:id="rId8"/>
          </a:graphicData>
        </a:graphic>
      </p:graphicFrame>
      <p:sp>
        <p:nvSpPr>
          <p:cNvPr id="13" name="TextBox 12">
            <a:extLst>
              <a:ext uri="{FF2B5EF4-FFF2-40B4-BE49-F238E27FC236}">
                <a16:creationId xmlns:a16="http://schemas.microsoft.com/office/drawing/2014/main" id="{09222F0A-27E6-AE37-39F2-AEC1F4CA2EDC}"/>
              </a:ext>
            </a:extLst>
          </p:cNvPr>
          <p:cNvSpPr txBox="1"/>
          <p:nvPr/>
        </p:nvSpPr>
        <p:spPr>
          <a:xfrm>
            <a:off x="7160101" y="6358603"/>
            <a:ext cx="4800564" cy="307777"/>
          </a:xfrm>
          <a:prstGeom prst="rect">
            <a:avLst/>
          </a:prstGeom>
          <a:noFill/>
        </p:spPr>
        <p:txBody>
          <a:bodyPr wrap="square" rtlCol="0">
            <a:spAutoFit/>
          </a:bodyPr>
          <a:lstStyle/>
          <a:p>
            <a:pPr algn="r"/>
            <a:r>
              <a:rPr lang="en-US" altLang="ko-KR" sz="1400" dirty="0">
                <a:solidFill>
                  <a:prstClr val="black"/>
                </a:solidFill>
                <a:latin typeface="Arial" panose="020B0604020202020204" pitchFamily="34" charset="0"/>
                <a:cs typeface="Arial" panose="020B0604020202020204" pitchFamily="34" charset="0"/>
              </a:rPr>
              <a:t>(Ha, </a:t>
            </a:r>
            <a:r>
              <a:rPr lang="en-US" altLang="ko-KR" sz="1400" dirty="0" err="1">
                <a:solidFill>
                  <a:prstClr val="black"/>
                </a:solidFill>
                <a:latin typeface="Arial" panose="020B0604020202020204" pitchFamily="34" charset="0"/>
                <a:cs typeface="Arial" panose="020B0604020202020204" pitchFamily="34" charset="0"/>
              </a:rPr>
              <a:t>Joung</a:t>
            </a:r>
            <a:r>
              <a:rPr lang="en-US" altLang="ko-KR" sz="1400" dirty="0">
                <a:solidFill>
                  <a:prstClr val="black"/>
                </a:solidFill>
                <a:latin typeface="Arial" panose="020B0604020202020204" pitchFamily="34" charset="0"/>
                <a:cs typeface="Arial" panose="020B0604020202020204" pitchFamily="34" charset="0"/>
              </a:rPr>
              <a:t> &amp; Song, Diabetes Res Clin </a:t>
            </a:r>
            <a:r>
              <a:rPr lang="en-US" altLang="ko-KR" sz="1400" dirty="0" err="1">
                <a:solidFill>
                  <a:prstClr val="black"/>
                </a:solidFill>
                <a:latin typeface="Arial" panose="020B0604020202020204" pitchFamily="34" charset="0"/>
                <a:cs typeface="Arial" panose="020B0604020202020204" pitchFamily="34" charset="0"/>
              </a:rPr>
              <a:t>Pract</a:t>
            </a:r>
            <a:r>
              <a:rPr lang="en-US" altLang="ko-KR" sz="1400" dirty="0">
                <a:solidFill>
                  <a:prstClr val="black"/>
                </a:solidFill>
                <a:latin typeface="Arial" panose="020B0604020202020204" pitchFamily="34" charset="0"/>
                <a:cs typeface="Arial" panose="020B0604020202020204" pitchFamily="34" charset="0"/>
              </a:rPr>
              <a:t> 2019)</a:t>
            </a:r>
            <a:endParaRPr lang="ko-KR" altLang="en-US" sz="1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9975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그룹 1002">
            <a:extLst>
              <a:ext uri="{FF2B5EF4-FFF2-40B4-BE49-F238E27FC236}">
                <a16:creationId xmlns:a16="http://schemas.microsoft.com/office/drawing/2014/main" id="{8B0C977A-B45B-4C1E-9BD1-1FCC9D478C79}"/>
              </a:ext>
            </a:extLst>
          </p:cNvPr>
          <p:cNvGrpSpPr/>
          <p:nvPr/>
        </p:nvGrpSpPr>
        <p:grpSpPr>
          <a:xfrm>
            <a:off x="11090881" y="191427"/>
            <a:ext cx="858652" cy="859054"/>
            <a:chOff x="17229207" y="228571"/>
            <a:chExt cx="858652" cy="859054"/>
          </a:xfrm>
        </p:grpSpPr>
        <p:pic>
          <p:nvPicPr>
            <p:cNvPr id="5" name="Object 6">
              <a:extLst>
                <a:ext uri="{FF2B5EF4-FFF2-40B4-BE49-F238E27FC236}">
                  <a16:creationId xmlns:a16="http://schemas.microsoft.com/office/drawing/2014/main" id="{A815FF81-A82C-4EC4-951D-9449C4410F54}"/>
                </a:ext>
              </a:extLst>
            </p:cNvPr>
            <p:cNvPicPr>
              <a:picLocks noChangeAspect="1"/>
            </p:cNvPicPr>
            <p:nvPr/>
          </p:nvPicPr>
          <p:blipFill>
            <a:blip r:embed="rId3" cstate="print"/>
            <a:stretch>
              <a:fillRect/>
            </a:stretch>
          </p:blipFill>
          <p:spPr>
            <a:xfrm>
              <a:off x="17229207" y="228571"/>
              <a:ext cx="858652" cy="859054"/>
            </a:xfrm>
            <a:prstGeom prst="rect">
              <a:avLst/>
            </a:prstGeom>
          </p:spPr>
        </p:pic>
      </p:grpSp>
      <p:grpSp>
        <p:nvGrpSpPr>
          <p:cNvPr id="6" name="그룹 1003">
            <a:extLst>
              <a:ext uri="{FF2B5EF4-FFF2-40B4-BE49-F238E27FC236}">
                <a16:creationId xmlns:a16="http://schemas.microsoft.com/office/drawing/2014/main" id="{E82B6356-1CD8-41AC-9AA1-0EB661D93EC8}"/>
              </a:ext>
            </a:extLst>
          </p:cNvPr>
          <p:cNvGrpSpPr/>
          <p:nvPr/>
        </p:nvGrpSpPr>
        <p:grpSpPr>
          <a:xfrm>
            <a:off x="242669" y="215672"/>
            <a:ext cx="858652" cy="859054"/>
            <a:chOff x="242669" y="215672"/>
            <a:chExt cx="858652" cy="859054"/>
          </a:xfrm>
        </p:grpSpPr>
        <p:pic>
          <p:nvPicPr>
            <p:cNvPr id="7" name="Object 9">
              <a:extLst>
                <a:ext uri="{FF2B5EF4-FFF2-40B4-BE49-F238E27FC236}">
                  <a16:creationId xmlns:a16="http://schemas.microsoft.com/office/drawing/2014/main" id="{F5995855-265A-4F99-8F0C-233E7E091F71}"/>
                </a:ext>
              </a:extLst>
            </p:cNvPr>
            <p:cNvPicPr>
              <a:picLocks noChangeAspect="1"/>
            </p:cNvPicPr>
            <p:nvPr/>
          </p:nvPicPr>
          <p:blipFill>
            <a:blip r:embed="rId3" cstate="print"/>
            <a:stretch>
              <a:fillRect/>
            </a:stretch>
          </p:blipFill>
          <p:spPr>
            <a:xfrm rot="-5400000">
              <a:off x="242669" y="215672"/>
              <a:ext cx="858652" cy="859054"/>
            </a:xfrm>
            <a:prstGeom prst="rect">
              <a:avLst/>
            </a:prstGeom>
          </p:spPr>
        </p:pic>
      </p:grpSp>
      <p:grpSp>
        <p:nvGrpSpPr>
          <p:cNvPr id="8" name="그룹 1004">
            <a:extLst>
              <a:ext uri="{FF2B5EF4-FFF2-40B4-BE49-F238E27FC236}">
                <a16:creationId xmlns:a16="http://schemas.microsoft.com/office/drawing/2014/main" id="{49569E3C-390A-4CBB-8697-102BFD9EC2DA}"/>
              </a:ext>
            </a:extLst>
          </p:cNvPr>
          <p:cNvGrpSpPr/>
          <p:nvPr/>
        </p:nvGrpSpPr>
        <p:grpSpPr>
          <a:xfrm>
            <a:off x="11090881" y="5806442"/>
            <a:ext cx="858652" cy="859054"/>
            <a:chOff x="17229207" y="9222820"/>
            <a:chExt cx="858652" cy="859054"/>
          </a:xfrm>
        </p:grpSpPr>
        <p:pic>
          <p:nvPicPr>
            <p:cNvPr id="9" name="Object 12">
              <a:extLst>
                <a:ext uri="{FF2B5EF4-FFF2-40B4-BE49-F238E27FC236}">
                  <a16:creationId xmlns:a16="http://schemas.microsoft.com/office/drawing/2014/main" id="{29FCEA4A-1BF7-4DBC-8F2D-FD6786758DCC}"/>
                </a:ext>
              </a:extLst>
            </p:cNvPr>
            <p:cNvPicPr>
              <a:picLocks noChangeAspect="1"/>
            </p:cNvPicPr>
            <p:nvPr/>
          </p:nvPicPr>
          <p:blipFill>
            <a:blip r:embed="rId4" cstate="print"/>
            <a:stretch>
              <a:fillRect/>
            </a:stretch>
          </p:blipFill>
          <p:spPr>
            <a:xfrm>
              <a:off x="17229207" y="9222820"/>
              <a:ext cx="858652" cy="859054"/>
            </a:xfrm>
            <a:prstGeom prst="rect">
              <a:avLst/>
            </a:prstGeom>
          </p:spPr>
        </p:pic>
      </p:grpSp>
      <p:grpSp>
        <p:nvGrpSpPr>
          <p:cNvPr id="10" name="그룹 1005">
            <a:extLst>
              <a:ext uri="{FF2B5EF4-FFF2-40B4-BE49-F238E27FC236}">
                <a16:creationId xmlns:a16="http://schemas.microsoft.com/office/drawing/2014/main" id="{A88F0AAB-48C3-4F67-A38F-115502E10D95}"/>
              </a:ext>
            </a:extLst>
          </p:cNvPr>
          <p:cNvGrpSpPr/>
          <p:nvPr/>
        </p:nvGrpSpPr>
        <p:grpSpPr>
          <a:xfrm>
            <a:off x="242668" y="5778205"/>
            <a:ext cx="858652" cy="859054"/>
            <a:chOff x="242669" y="9222619"/>
            <a:chExt cx="858652" cy="859054"/>
          </a:xfrm>
        </p:grpSpPr>
        <p:pic>
          <p:nvPicPr>
            <p:cNvPr id="11" name="Object 15">
              <a:extLst>
                <a:ext uri="{FF2B5EF4-FFF2-40B4-BE49-F238E27FC236}">
                  <a16:creationId xmlns:a16="http://schemas.microsoft.com/office/drawing/2014/main" id="{C0E0884A-A3D4-44F8-9347-88B324D8C5EA}"/>
                </a:ext>
              </a:extLst>
            </p:cNvPr>
            <p:cNvPicPr>
              <a:picLocks noChangeAspect="1"/>
            </p:cNvPicPr>
            <p:nvPr/>
          </p:nvPicPr>
          <p:blipFill>
            <a:blip r:embed="rId4" cstate="print"/>
            <a:stretch>
              <a:fillRect/>
            </a:stretch>
          </p:blipFill>
          <p:spPr>
            <a:xfrm rot="5400000">
              <a:off x="242669" y="9222619"/>
              <a:ext cx="858652" cy="859054"/>
            </a:xfrm>
            <a:prstGeom prst="rect">
              <a:avLst/>
            </a:prstGeom>
          </p:spPr>
        </p:pic>
      </p:grpSp>
      <p:grpSp>
        <p:nvGrpSpPr>
          <p:cNvPr id="18" name="그룹 17">
            <a:extLst>
              <a:ext uri="{FF2B5EF4-FFF2-40B4-BE49-F238E27FC236}">
                <a16:creationId xmlns:a16="http://schemas.microsoft.com/office/drawing/2014/main" id="{12A7675E-6D77-4F7B-9C16-51EC03A21676}"/>
              </a:ext>
            </a:extLst>
          </p:cNvPr>
          <p:cNvGrpSpPr/>
          <p:nvPr/>
        </p:nvGrpSpPr>
        <p:grpSpPr>
          <a:xfrm>
            <a:off x="3666128" y="645198"/>
            <a:ext cx="5205157" cy="1044928"/>
            <a:chOff x="1682222" y="2906536"/>
            <a:chExt cx="8617284" cy="1044928"/>
          </a:xfrm>
        </p:grpSpPr>
        <p:grpSp>
          <p:nvGrpSpPr>
            <p:cNvPr id="13" name="그룹 1001">
              <a:extLst>
                <a:ext uri="{FF2B5EF4-FFF2-40B4-BE49-F238E27FC236}">
                  <a16:creationId xmlns:a16="http://schemas.microsoft.com/office/drawing/2014/main" id="{2BC05F65-DD28-42AF-8D40-BE24173B83F8}"/>
                </a:ext>
              </a:extLst>
            </p:cNvPr>
            <p:cNvGrpSpPr/>
            <p:nvPr/>
          </p:nvGrpSpPr>
          <p:grpSpPr>
            <a:xfrm>
              <a:off x="1682222" y="2906536"/>
              <a:ext cx="8617284" cy="1044928"/>
              <a:chOff x="4680255" y="4787112"/>
              <a:chExt cx="8617284" cy="1044928"/>
            </a:xfrm>
          </p:grpSpPr>
          <p:pic>
            <p:nvPicPr>
              <p:cNvPr id="14" name="Object 2">
                <a:extLst>
                  <a:ext uri="{FF2B5EF4-FFF2-40B4-BE49-F238E27FC236}">
                    <a16:creationId xmlns:a16="http://schemas.microsoft.com/office/drawing/2014/main" id="{446106CC-1C4D-4658-90A2-B8B7CFB2A473}"/>
                  </a:ext>
                </a:extLst>
              </p:cNvPr>
              <p:cNvPicPr>
                <a:picLocks noChangeAspect="1"/>
              </p:cNvPicPr>
              <p:nvPr/>
            </p:nvPicPr>
            <p:blipFill>
              <a:blip r:embed="rId5" cstate="print"/>
              <a:stretch>
                <a:fillRect/>
              </a:stretch>
            </p:blipFill>
            <p:spPr>
              <a:xfrm>
                <a:off x="4680255" y="4787112"/>
                <a:ext cx="8617284" cy="1044928"/>
              </a:xfrm>
              <a:prstGeom prst="rect">
                <a:avLst/>
              </a:prstGeom>
            </p:spPr>
          </p:pic>
        </p:grpSp>
        <p:sp>
          <p:nvSpPr>
            <p:cNvPr id="15" name="TextBox 14">
              <a:extLst>
                <a:ext uri="{FF2B5EF4-FFF2-40B4-BE49-F238E27FC236}">
                  <a16:creationId xmlns:a16="http://schemas.microsoft.com/office/drawing/2014/main" id="{D3ED7129-9F0A-465F-8867-44D8DCED9994}"/>
                </a:ext>
              </a:extLst>
            </p:cNvPr>
            <p:cNvSpPr txBox="1"/>
            <p:nvPr/>
          </p:nvSpPr>
          <p:spPr>
            <a:xfrm>
              <a:off x="1939689" y="3088490"/>
              <a:ext cx="7998790" cy="769441"/>
            </a:xfrm>
            <a:prstGeom prst="rect">
              <a:avLst/>
            </a:prstGeom>
            <a:noFill/>
          </p:spPr>
          <p:txBody>
            <a:bodyPr wrap="square" rtlCol="0">
              <a:spAutoFit/>
            </a:bodyPr>
            <a:lstStyle/>
            <a:p>
              <a:pPr algn="ctr"/>
              <a:r>
                <a:rPr lang="en-US" altLang="ko-KR" sz="4400" dirty="0">
                  <a:solidFill>
                    <a:schemeClr val="bg1"/>
                  </a:solidFill>
                  <a:latin typeface="나눔스퀘어_ac ExtraBold" panose="020B0600000101010101" pitchFamily="50" charset="-127"/>
                  <a:ea typeface="나눔스퀘어_ac ExtraBold" panose="020B0600000101010101" pitchFamily="50" charset="-127"/>
                </a:rPr>
                <a:t>Contents</a:t>
              </a:r>
              <a:endParaRPr lang="ko-KR" altLang="en-US" sz="4400" dirty="0">
                <a:solidFill>
                  <a:schemeClr val="bg1"/>
                </a:solidFill>
                <a:latin typeface="나눔스퀘어_ac ExtraBold" panose="020B0600000101010101" pitchFamily="50" charset="-127"/>
                <a:ea typeface="나눔스퀘어_ac ExtraBold" panose="020B0600000101010101" pitchFamily="50" charset="-127"/>
              </a:endParaRPr>
            </a:p>
          </p:txBody>
        </p:sp>
      </p:grpSp>
      <p:sp>
        <p:nvSpPr>
          <p:cNvPr id="12" name="내용 개체 틀 11">
            <a:extLst>
              <a:ext uri="{FF2B5EF4-FFF2-40B4-BE49-F238E27FC236}">
                <a16:creationId xmlns:a16="http://schemas.microsoft.com/office/drawing/2014/main" id="{3253657C-ED8B-09E6-1904-D2A45D8143D3}"/>
              </a:ext>
            </a:extLst>
          </p:cNvPr>
          <p:cNvSpPr>
            <a:spLocks noGrp="1"/>
          </p:cNvSpPr>
          <p:nvPr>
            <p:ph idx="1"/>
          </p:nvPr>
        </p:nvSpPr>
        <p:spPr>
          <a:xfrm>
            <a:off x="1690425" y="2015084"/>
            <a:ext cx="10259108" cy="4351338"/>
          </a:xfrm>
        </p:spPr>
        <p:txBody>
          <a:bodyPr>
            <a:normAutofit/>
          </a:bodyPr>
          <a:lstStyle/>
          <a:p>
            <a:pPr marL="0" indent="0">
              <a:buNone/>
            </a:pPr>
            <a:r>
              <a:rPr lang="en-US" altLang="ko-KR" dirty="0"/>
              <a:t>What are Low-Carb</a:t>
            </a:r>
            <a:r>
              <a:rPr lang="ko-KR" altLang="en-US" dirty="0"/>
              <a:t> </a:t>
            </a:r>
            <a:r>
              <a:rPr lang="en-US" altLang="ko-KR" dirty="0"/>
              <a:t>Diets? </a:t>
            </a:r>
          </a:p>
          <a:p>
            <a:pPr marL="0" indent="0">
              <a:buNone/>
            </a:pPr>
            <a:r>
              <a:rPr lang="en-US" altLang="ko-KR" dirty="0"/>
              <a:t>Effects on Cardiometabolic Risk Factors</a:t>
            </a:r>
          </a:p>
          <a:p>
            <a:pPr marL="0" indent="0">
              <a:buNone/>
            </a:pPr>
            <a:r>
              <a:rPr lang="en-US" altLang="ko-KR" dirty="0"/>
              <a:t>Carbohydrate Intake in Korea </a:t>
            </a:r>
            <a:endParaRPr lang="ko-KR" altLang="en-US" dirty="0"/>
          </a:p>
          <a:p>
            <a:pPr marL="0" indent="0">
              <a:buNone/>
            </a:pPr>
            <a:r>
              <a:rPr lang="en-US" altLang="ko-KR" dirty="0"/>
              <a:t>Beyond Low-Carb Diets: Healthy Low-Carb Approaches </a:t>
            </a:r>
          </a:p>
          <a:p>
            <a:pPr marL="0" indent="0">
              <a:buNone/>
            </a:pPr>
            <a:r>
              <a:rPr lang="en-US" altLang="ko-KR" dirty="0"/>
              <a:t>Summary</a:t>
            </a:r>
          </a:p>
          <a:p>
            <a:pPr marL="0" indent="0">
              <a:buNone/>
            </a:pPr>
            <a:endParaRPr lang="ko-KR" altLang="en-US" dirty="0"/>
          </a:p>
        </p:txBody>
      </p:sp>
      <p:grpSp>
        <p:nvGrpSpPr>
          <p:cNvPr id="20" name="그룹 19">
            <a:extLst>
              <a:ext uri="{FF2B5EF4-FFF2-40B4-BE49-F238E27FC236}">
                <a16:creationId xmlns:a16="http://schemas.microsoft.com/office/drawing/2014/main" id="{5D2E9CF7-6499-8ECE-321A-610286047427}"/>
              </a:ext>
            </a:extLst>
          </p:cNvPr>
          <p:cNvGrpSpPr/>
          <p:nvPr/>
        </p:nvGrpSpPr>
        <p:grpSpPr>
          <a:xfrm>
            <a:off x="1068461" y="2039868"/>
            <a:ext cx="621964" cy="3684191"/>
            <a:chOff x="765347" y="2094215"/>
            <a:chExt cx="621964" cy="3684191"/>
          </a:xfrm>
        </p:grpSpPr>
        <p:pic>
          <p:nvPicPr>
            <p:cNvPr id="16" name="그림 15" descr="화살이(가) 표시된 사진&#10;&#10;자동 생성된 설명">
              <a:extLst>
                <a:ext uri="{FF2B5EF4-FFF2-40B4-BE49-F238E27FC236}">
                  <a16:creationId xmlns:a16="http://schemas.microsoft.com/office/drawing/2014/main" id="{5E99495C-71BC-4F1D-9BCA-8FE7643391C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7444" y="2094215"/>
              <a:ext cx="571580" cy="581106"/>
            </a:xfrm>
            <a:prstGeom prst="rect">
              <a:avLst/>
            </a:prstGeom>
          </p:spPr>
        </p:pic>
        <p:pic>
          <p:nvPicPr>
            <p:cNvPr id="22" name="그림 21" descr="화살이(가) 표시된 사진&#10;&#10;자동 생성된 설명">
              <a:extLst>
                <a:ext uri="{FF2B5EF4-FFF2-40B4-BE49-F238E27FC236}">
                  <a16:creationId xmlns:a16="http://schemas.microsoft.com/office/drawing/2014/main" id="{7A6E411C-E16F-4CBA-B76B-BDBF2498291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5347" y="2845359"/>
              <a:ext cx="571580" cy="581106"/>
            </a:xfrm>
            <a:prstGeom prst="rect">
              <a:avLst/>
            </a:prstGeom>
          </p:spPr>
        </p:pic>
        <p:pic>
          <p:nvPicPr>
            <p:cNvPr id="17" name="그림 16" descr="화살이(가) 표시된 사진&#10;&#10;자동 생성된 설명">
              <a:extLst>
                <a:ext uri="{FF2B5EF4-FFF2-40B4-BE49-F238E27FC236}">
                  <a16:creationId xmlns:a16="http://schemas.microsoft.com/office/drawing/2014/main" id="{7B223F8B-10C1-7D9A-D996-FAB8828326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7444" y="3609647"/>
              <a:ext cx="571580" cy="581106"/>
            </a:xfrm>
            <a:prstGeom prst="rect">
              <a:avLst/>
            </a:prstGeom>
          </p:spPr>
        </p:pic>
        <p:pic>
          <p:nvPicPr>
            <p:cNvPr id="2" name="그림 1" descr="화살이(가) 표시된 사진&#10;&#10;자동 생성된 설명">
              <a:extLst>
                <a:ext uri="{FF2B5EF4-FFF2-40B4-BE49-F238E27FC236}">
                  <a16:creationId xmlns:a16="http://schemas.microsoft.com/office/drawing/2014/main" id="{E23852C1-543A-8557-02E5-047DE79219C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7444" y="4365338"/>
              <a:ext cx="571580" cy="581106"/>
            </a:xfrm>
            <a:prstGeom prst="rect">
              <a:avLst/>
            </a:prstGeom>
          </p:spPr>
        </p:pic>
        <p:pic>
          <p:nvPicPr>
            <p:cNvPr id="3" name="그림 2" descr="화살이(가) 표시된 사진&#10;&#10;자동 생성된 설명">
              <a:extLst>
                <a:ext uri="{FF2B5EF4-FFF2-40B4-BE49-F238E27FC236}">
                  <a16:creationId xmlns:a16="http://schemas.microsoft.com/office/drawing/2014/main" id="{2665ADCF-7610-38F9-8B2A-FE76C29556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5731" y="5197300"/>
              <a:ext cx="571580" cy="581106"/>
            </a:xfrm>
            <a:prstGeom prst="rect">
              <a:avLst/>
            </a:prstGeom>
          </p:spPr>
        </p:pic>
      </p:grpSp>
    </p:spTree>
    <p:extLst>
      <p:ext uri="{BB962C8B-B14F-4D97-AF65-F5344CB8AC3E}">
        <p14:creationId xmlns:p14="http://schemas.microsoft.com/office/powerpoint/2010/main" val="3642639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a:extLst>
              <a:ext uri="{FF2B5EF4-FFF2-40B4-BE49-F238E27FC236}">
                <a16:creationId xmlns:a16="http://schemas.microsoft.com/office/drawing/2014/main" id="{8B41124C-DA7B-465F-9276-CEA8767BE20C}"/>
              </a:ext>
            </a:extLst>
          </p:cNvPr>
          <p:cNvSpPr>
            <a:spLocks noGrp="1"/>
          </p:cNvSpPr>
          <p:nvPr>
            <p:ph type="title"/>
          </p:nvPr>
        </p:nvSpPr>
        <p:spPr/>
        <p:txBody>
          <a:bodyPr/>
          <a:lstStyle/>
          <a:p>
            <a:r>
              <a:rPr lang="en-US" altLang="ko-KR" dirty="0"/>
              <a:t>Dietary carb in Korea</a:t>
            </a:r>
            <a:endParaRPr lang="ko-KR" altLang="en-US" dirty="0"/>
          </a:p>
        </p:txBody>
      </p:sp>
      <p:pic>
        <p:nvPicPr>
          <p:cNvPr id="8" name="내용 개체 틀 7">
            <a:extLst>
              <a:ext uri="{FF2B5EF4-FFF2-40B4-BE49-F238E27FC236}">
                <a16:creationId xmlns:a16="http://schemas.microsoft.com/office/drawing/2014/main" id="{4EFE99A0-8E25-4E19-95EF-CEF6055F681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5221" y="2141538"/>
            <a:ext cx="4772434" cy="4351337"/>
          </a:xfrm>
        </p:spPr>
      </p:pic>
      <p:pic>
        <p:nvPicPr>
          <p:cNvPr id="12" name="그림 11">
            <a:extLst>
              <a:ext uri="{FF2B5EF4-FFF2-40B4-BE49-F238E27FC236}">
                <a16:creationId xmlns:a16="http://schemas.microsoft.com/office/drawing/2014/main" id="{9BDCF426-54AD-4480-8C9A-710504C07A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6822" y="2502566"/>
            <a:ext cx="6149957" cy="3140241"/>
          </a:xfrm>
          <a:prstGeom prst="rect">
            <a:avLst/>
          </a:prstGeom>
        </p:spPr>
      </p:pic>
      <p:grpSp>
        <p:nvGrpSpPr>
          <p:cNvPr id="13" name="그룹 12">
            <a:extLst>
              <a:ext uri="{FF2B5EF4-FFF2-40B4-BE49-F238E27FC236}">
                <a16:creationId xmlns:a16="http://schemas.microsoft.com/office/drawing/2014/main" id="{DE0B037B-4A4C-4E30-96B5-16558DE6F5B3}"/>
              </a:ext>
            </a:extLst>
          </p:cNvPr>
          <p:cNvGrpSpPr/>
          <p:nvPr/>
        </p:nvGrpSpPr>
        <p:grpSpPr>
          <a:xfrm rot="16200000">
            <a:off x="5865127" y="5146956"/>
            <a:ext cx="622852" cy="823253"/>
            <a:chOff x="1922061" y="208642"/>
            <a:chExt cx="806736" cy="1313363"/>
          </a:xfrm>
        </p:grpSpPr>
        <p:pic>
          <p:nvPicPr>
            <p:cNvPr id="14" name="그림 13">
              <a:extLst>
                <a:ext uri="{FF2B5EF4-FFF2-40B4-BE49-F238E27FC236}">
                  <a16:creationId xmlns:a16="http://schemas.microsoft.com/office/drawing/2014/main" id="{339AB2DE-98FC-44BB-B38F-61E8009ED7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22061" y="208642"/>
              <a:ext cx="228632" cy="819264"/>
            </a:xfrm>
            <a:prstGeom prst="rect">
              <a:avLst/>
            </a:prstGeom>
          </p:spPr>
        </p:pic>
        <p:pic>
          <p:nvPicPr>
            <p:cNvPr id="15" name="그림 14">
              <a:extLst>
                <a:ext uri="{FF2B5EF4-FFF2-40B4-BE49-F238E27FC236}">
                  <a16:creationId xmlns:a16="http://schemas.microsoft.com/office/drawing/2014/main" id="{FD5CD842-6A20-4997-9EC0-CA3F1AFB00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76217" y="998057"/>
              <a:ext cx="752580" cy="523948"/>
            </a:xfrm>
            <a:prstGeom prst="rect">
              <a:avLst/>
            </a:prstGeom>
          </p:spPr>
        </p:pic>
      </p:grpSp>
      <p:sp>
        <p:nvSpPr>
          <p:cNvPr id="2" name="TextBox 1">
            <a:extLst>
              <a:ext uri="{FF2B5EF4-FFF2-40B4-BE49-F238E27FC236}">
                <a16:creationId xmlns:a16="http://schemas.microsoft.com/office/drawing/2014/main" id="{464D6FA2-A248-D1BA-22D9-82AE4A63CBED}"/>
              </a:ext>
            </a:extLst>
          </p:cNvPr>
          <p:cNvSpPr txBox="1"/>
          <p:nvPr/>
        </p:nvSpPr>
        <p:spPr>
          <a:xfrm>
            <a:off x="7160101" y="6358603"/>
            <a:ext cx="4800564" cy="307777"/>
          </a:xfrm>
          <a:prstGeom prst="rect">
            <a:avLst/>
          </a:prstGeom>
          <a:noFill/>
        </p:spPr>
        <p:txBody>
          <a:bodyPr wrap="square" rtlCol="0">
            <a:spAutoFit/>
          </a:bodyPr>
          <a:lstStyle/>
          <a:p>
            <a:pPr algn="r"/>
            <a:r>
              <a:rPr lang="en-US" altLang="ko-KR" sz="1400" dirty="0">
                <a:solidFill>
                  <a:prstClr val="black"/>
                </a:solidFill>
                <a:latin typeface="Arial" panose="020B0604020202020204" pitchFamily="34" charset="0"/>
                <a:cs typeface="Arial" panose="020B0604020202020204" pitchFamily="34" charset="0"/>
              </a:rPr>
              <a:t>(Ha &amp; Song, J Obes Metab </a:t>
            </a:r>
            <a:r>
              <a:rPr lang="en-US" altLang="ko-KR" sz="1400" dirty="0" err="1">
                <a:solidFill>
                  <a:prstClr val="black"/>
                </a:solidFill>
                <a:latin typeface="Arial" panose="020B0604020202020204" pitchFamily="34" charset="0"/>
                <a:cs typeface="Arial" panose="020B0604020202020204" pitchFamily="34" charset="0"/>
              </a:rPr>
              <a:t>Syndr</a:t>
            </a:r>
            <a:r>
              <a:rPr lang="en-US" altLang="ko-KR" sz="1400" dirty="0">
                <a:solidFill>
                  <a:prstClr val="black"/>
                </a:solidFill>
                <a:latin typeface="Arial" panose="020B0604020202020204" pitchFamily="34" charset="0"/>
                <a:cs typeface="Arial" panose="020B0604020202020204" pitchFamily="34" charset="0"/>
              </a:rPr>
              <a:t> 2021)</a:t>
            </a:r>
            <a:endParaRPr lang="ko-KR" altLang="en-US" sz="1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0537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F329C033-710A-4FA2-5208-ECD4A6D15CB2}"/>
              </a:ext>
            </a:extLst>
          </p:cNvPr>
          <p:cNvSpPr>
            <a:spLocks noGrp="1"/>
          </p:cNvSpPr>
          <p:nvPr>
            <p:ph type="title"/>
          </p:nvPr>
        </p:nvSpPr>
        <p:spPr>
          <a:xfrm>
            <a:off x="992925" y="1945173"/>
            <a:ext cx="10515600" cy="2852737"/>
          </a:xfrm>
        </p:spPr>
        <p:txBody>
          <a:bodyPr>
            <a:normAutofit/>
          </a:bodyPr>
          <a:lstStyle/>
          <a:p>
            <a:pPr>
              <a:lnSpc>
                <a:spcPct val="130000"/>
              </a:lnSpc>
            </a:pPr>
            <a:r>
              <a:rPr lang="en-US" altLang="ko-KR" sz="5400" dirty="0"/>
              <a:t>Beyond low-carb diets:</a:t>
            </a:r>
            <a:br>
              <a:rPr lang="en-US" altLang="ko-KR" sz="5400" dirty="0"/>
            </a:br>
            <a:r>
              <a:rPr lang="en-US" altLang="ko-KR" sz="5400" dirty="0"/>
              <a:t>Healthy low-carb diets</a:t>
            </a:r>
            <a:endParaRPr lang="ko-KR" altLang="en-US" sz="5400" dirty="0"/>
          </a:p>
        </p:txBody>
      </p:sp>
      <p:sp>
        <p:nvSpPr>
          <p:cNvPr id="4" name="직사각형 3">
            <a:extLst>
              <a:ext uri="{FF2B5EF4-FFF2-40B4-BE49-F238E27FC236}">
                <a16:creationId xmlns:a16="http://schemas.microsoft.com/office/drawing/2014/main" id="{3D88A025-4DD8-AA67-25F7-44F90B73627C}"/>
              </a:ext>
            </a:extLst>
          </p:cNvPr>
          <p:cNvSpPr/>
          <p:nvPr/>
        </p:nvSpPr>
        <p:spPr>
          <a:xfrm>
            <a:off x="842608" y="2646974"/>
            <a:ext cx="10515600" cy="2150937"/>
          </a:xfrm>
          <a:custGeom>
            <a:avLst/>
            <a:gdLst>
              <a:gd name="connsiteX0" fmla="*/ 0 w 10515600"/>
              <a:gd name="connsiteY0" fmla="*/ 0 h 2150937"/>
              <a:gd name="connsiteX1" fmla="*/ 584200 w 10515600"/>
              <a:gd name="connsiteY1" fmla="*/ 0 h 2150937"/>
              <a:gd name="connsiteX2" fmla="*/ 1273556 w 10515600"/>
              <a:gd name="connsiteY2" fmla="*/ 0 h 2150937"/>
              <a:gd name="connsiteX3" fmla="*/ 1857756 w 10515600"/>
              <a:gd name="connsiteY3" fmla="*/ 0 h 2150937"/>
              <a:gd name="connsiteX4" fmla="*/ 2547112 w 10515600"/>
              <a:gd name="connsiteY4" fmla="*/ 0 h 2150937"/>
              <a:gd name="connsiteX5" fmla="*/ 3341624 w 10515600"/>
              <a:gd name="connsiteY5" fmla="*/ 0 h 2150937"/>
              <a:gd name="connsiteX6" fmla="*/ 3925824 w 10515600"/>
              <a:gd name="connsiteY6" fmla="*/ 0 h 2150937"/>
              <a:gd name="connsiteX7" fmla="*/ 4404868 w 10515600"/>
              <a:gd name="connsiteY7" fmla="*/ 0 h 2150937"/>
              <a:gd name="connsiteX8" fmla="*/ 5199380 w 10515600"/>
              <a:gd name="connsiteY8" fmla="*/ 0 h 2150937"/>
              <a:gd name="connsiteX9" fmla="*/ 5468112 w 10515600"/>
              <a:gd name="connsiteY9" fmla="*/ 0 h 2150937"/>
              <a:gd name="connsiteX10" fmla="*/ 6157468 w 10515600"/>
              <a:gd name="connsiteY10" fmla="*/ 0 h 2150937"/>
              <a:gd name="connsiteX11" fmla="*/ 6846824 w 10515600"/>
              <a:gd name="connsiteY11" fmla="*/ 0 h 2150937"/>
              <a:gd name="connsiteX12" fmla="*/ 7431024 w 10515600"/>
              <a:gd name="connsiteY12" fmla="*/ 0 h 2150937"/>
              <a:gd name="connsiteX13" fmla="*/ 8225536 w 10515600"/>
              <a:gd name="connsiteY13" fmla="*/ 0 h 2150937"/>
              <a:gd name="connsiteX14" fmla="*/ 9020048 w 10515600"/>
              <a:gd name="connsiteY14" fmla="*/ 0 h 2150937"/>
              <a:gd name="connsiteX15" fmla="*/ 9814560 w 10515600"/>
              <a:gd name="connsiteY15" fmla="*/ 0 h 2150937"/>
              <a:gd name="connsiteX16" fmla="*/ 10515600 w 10515600"/>
              <a:gd name="connsiteY16" fmla="*/ 0 h 2150937"/>
              <a:gd name="connsiteX17" fmla="*/ 10515600 w 10515600"/>
              <a:gd name="connsiteY17" fmla="*/ 580753 h 2150937"/>
              <a:gd name="connsiteX18" fmla="*/ 10515600 w 10515600"/>
              <a:gd name="connsiteY18" fmla="*/ 1053959 h 2150937"/>
              <a:gd name="connsiteX19" fmla="*/ 10515600 w 10515600"/>
              <a:gd name="connsiteY19" fmla="*/ 1613203 h 2150937"/>
              <a:gd name="connsiteX20" fmla="*/ 10515600 w 10515600"/>
              <a:gd name="connsiteY20" fmla="*/ 2150937 h 2150937"/>
              <a:gd name="connsiteX21" fmla="*/ 10036556 w 10515600"/>
              <a:gd name="connsiteY21" fmla="*/ 2150937 h 2150937"/>
              <a:gd name="connsiteX22" fmla="*/ 9767824 w 10515600"/>
              <a:gd name="connsiteY22" fmla="*/ 2150937 h 2150937"/>
              <a:gd name="connsiteX23" fmla="*/ 8973312 w 10515600"/>
              <a:gd name="connsiteY23" fmla="*/ 2150937 h 2150937"/>
              <a:gd name="connsiteX24" fmla="*/ 8494268 w 10515600"/>
              <a:gd name="connsiteY24" fmla="*/ 2150937 h 2150937"/>
              <a:gd name="connsiteX25" fmla="*/ 7804912 w 10515600"/>
              <a:gd name="connsiteY25" fmla="*/ 2150937 h 2150937"/>
              <a:gd name="connsiteX26" fmla="*/ 7010400 w 10515600"/>
              <a:gd name="connsiteY26" fmla="*/ 2150937 h 2150937"/>
              <a:gd name="connsiteX27" fmla="*/ 6741668 w 10515600"/>
              <a:gd name="connsiteY27" fmla="*/ 2150937 h 2150937"/>
              <a:gd name="connsiteX28" fmla="*/ 6157468 w 10515600"/>
              <a:gd name="connsiteY28" fmla="*/ 2150937 h 2150937"/>
              <a:gd name="connsiteX29" fmla="*/ 5573268 w 10515600"/>
              <a:gd name="connsiteY29" fmla="*/ 2150937 h 2150937"/>
              <a:gd name="connsiteX30" fmla="*/ 4778756 w 10515600"/>
              <a:gd name="connsiteY30" fmla="*/ 2150937 h 2150937"/>
              <a:gd name="connsiteX31" fmla="*/ 4194556 w 10515600"/>
              <a:gd name="connsiteY31" fmla="*/ 2150937 h 2150937"/>
              <a:gd name="connsiteX32" fmla="*/ 3715512 w 10515600"/>
              <a:gd name="connsiteY32" fmla="*/ 2150937 h 2150937"/>
              <a:gd name="connsiteX33" fmla="*/ 3236468 w 10515600"/>
              <a:gd name="connsiteY33" fmla="*/ 2150937 h 2150937"/>
              <a:gd name="connsiteX34" fmla="*/ 2547112 w 10515600"/>
              <a:gd name="connsiteY34" fmla="*/ 2150937 h 2150937"/>
              <a:gd name="connsiteX35" fmla="*/ 1857756 w 10515600"/>
              <a:gd name="connsiteY35" fmla="*/ 2150937 h 2150937"/>
              <a:gd name="connsiteX36" fmla="*/ 1378712 w 10515600"/>
              <a:gd name="connsiteY36" fmla="*/ 2150937 h 2150937"/>
              <a:gd name="connsiteX37" fmla="*/ 1004824 w 10515600"/>
              <a:gd name="connsiteY37" fmla="*/ 2150937 h 2150937"/>
              <a:gd name="connsiteX38" fmla="*/ 0 w 10515600"/>
              <a:gd name="connsiteY38" fmla="*/ 2150937 h 2150937"/>
              <a:gd name="connsiteX39" fmla="*/ 0 w 10515600"/>
              <a:gd name="connsiteY39" fmla="*/ 1613203 h 2150937"/>
              <a:gd name="connsiteX40" fmla="*/ 0 w 10515600"/>
              <a:gd name="connsiteY40" fmla="*/ 1096978 h 2150937"/>
              <a:gd name="connsiteX41" fmla="*/ 0 w 10515600"/>
              <a:gd name="connsiteY41" fmla="*/ 537734 h 2150937"/>
              <a:gd name="connsiteX42" fmla="*/ 0 w 10515600"/>
              <a:gd name="connsiteY42" fmla="*/ 0 h 2150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515600" h="2150937" extrusionOk="0">
                <a:moveTo>
                  <a:pt x="0" y="0"/>
                </a:moveTo>
                <a:cubicBezTo>
                  <a:pt x="199966" y="-14337"/>
                  <a:pt x="458582" y="45916"/>
                  <a:pt x="584200" y="0"/>
                </a:cubicBezTo>
                <a:cubicBezTo>
                  <a:pt x="709818" y="-45916"/>
                  <a:pt x="977947" y="66899"/>
                  <a:pt x="1273556" y="0"/>
                </a:cubicBezTo>
                <a:cubicBezTo>
                  <a:pt x="1569165" y="-66899"/>
                  <a:pt x="1648270" y="37078"/>
                  <a:pt x="1857756" y="0"/>
                </a:cubicBezTo>
                <a:cubicBezTo>
                  <a:pt x="2067242" y="-37078"/>
                  <a:pt x="2261446" y="51344"/>
                  <a:pt x="2547112" y="0"/>
                </a:cubicBezTo>
                <a:cubicBezTo>
                  <a:pt x="2832778" y="-51344"/>
                  <a:pt x="3104691" y="17371"/>
                  <a:pt x="3341624" y="0"/>
                </a:cubicBezTo>
                <a:cubicBezTo>
                  <a:pt x="3578557" y="-17371"/>
                  <a:pt x="3642213" y="24456"/>
                  <a:pt x="3925824" y="0"/>
                </a:cubicBezTo>
                <a:cubicBezTo>
                  <a:pt x="4209435" y="-24456"/>
                  <a:pt x="4194946" y="35017"/>
                  <a:pt x="4404868" y="0"/>
                </a:cubicBezTo>
                <a:cubicBezTo>
                  <a:pt x="4614790" y="-35017"/>
                  <a:pt x="5008263" y="80904"/>
                  <a:pt x="5199380" y="0"/>
                </a:cubicBezTo>
                <a:cubicBezTo>
                  <a:pt x="5390497" y="-80904"/>
                  <a:pt x="5339570" y="22412"/>
                  <a:pt x="5468112" y="0"/>
                </a:cubicBezTo>
                <a:cubicBezTo>
                  <a:pt x="5596654" y="-22412"/>
                  <a:pt x="5907810" y="27016"/>
                  <a:pt x="6157468" y="0"/>
                </a:cubicBezTo>
                <a:cubicBezTo>
                  <a:pt x="6407126" y="-27016"/>
                  <a:pt x="6693796" y="33651"/>
                  <a:pt x="6846824" y="0"/>
                </a:cubicBezTo>
                <a:cubicBezTo>
                  <a:pt x="6999852" y="-33651"/>
                  <a:pt x="7217667" y="40344"/>
                  <a:pt x="7431024" y="0"/>
                </a:cubicBezTo>
                <a:cubicBezTo>
                  <a:pt x="7644381" y="-40344"/>
                  <a:pt x="8041437" y="75909"/>
                  <a:pt x="8225536" y="0"/>
                </a:cubicBezTo>
                <a:cubicBezTo>
                  <a:pt x="8409635" y="-75909"/>
                  <a:pt x="8710875" y="81628"/>
                  <a:pt x="9020048" y="0"/>
                </a:cubicBezTo>
                <a:cubicBezTo>
                  <a:pt x="9329221" y="-81628"/>
                  <a:pt x="9479503" y="69073"/>
                  <a:pt x="9814560" y="0"/>
                </a:cubicBezTo>
                <a:cubicBezTo>
                  <a:pt x="10149617" y="-69073"/>
                  <a:pt x="10361878" y="29849"/>
                  <a:pt x="10515600" y="0"/>
                </a:cubicBezTo>
                <a:cubicBezTo>
                  <a:pt x="10578778" y="285724"/>
                  <a:pt x="10474885" y="321282"/>
                  <a:pt x="10515600" y="580753"/>
                </a:cubicBezTo>
                <a:cubicBezTo>
                  <a:pt x="10556315" y="840224"/>
                  <a:pt x="10476969" y="873751"/>
                  <a:pt x="10515600" y="1053959"/>
                </a:cubicBezTo>
                <a:cubicBezTo>
                  <a:pt x="10554231" y="1234167"/>
                  <a:pt x="10505455" y="1346999"/>
                  <a:pt x="10515600" y="1613203"/>
                </a:cubicBezTo>
                <a:cubicBezTo>
                  <a:pt x="10525745" y="1879407"/>
                  <a:pt x="10465719" y="1999096"/>
                  <a:pt x="10515600" y="2150937"/>
                </a:cubicBezTo>
                <a:cubicBezTo>
                  <a:pt x="10352762" y="2177153"/>
                  <a:pt x="10168334" y="2131974"/>
                  <a:pt x="10036556" y="2150937"/>
                </a:cubicBezTo>
                <a:cubicBezTo>
                  <a:pt x="9904778" y="2169900"/>
                  <a:pt x="9887750" y="2149585"/>
                  <a:pt x="9767824" y="2150937"/>
                </a:cubicBezTo>
                <a:cubicBezTo>
                  <a:pt x="9647898" y="2152289"/>
                  <a:pt x="9364163" y="2072961"/>
                  <a:pt x="8973312" y="2150937"/>
                </a:cubicBezTo>
                <a:cubicBezTo>
                  <a:pt x="8582461" y="2228913"/>
                  <a:pt x="8614120" y="2100345"/>
                  <a:pt x="8494268" y="2150937"/>
                </a:cubicBezTo>
                <a:cubicBezTo>
                  <a:pt x="8374416" y="2201529"/>
                  <a:pt x="8040488" y="2111476"/>
                  <a:pt x="7804912" y="2150937"/>
                </a:cubicBezTo>
                <a:cubicBezTo>
                  <a:pt x="7569336" y="2190398"/>
                  <a:pt x="7259933" y="2124516"/>
                  <a:pt x="7010400" y="2150937"/>
                </a:cubicBezTo>
                <a:cubicBezTo>
                  <a:pt x="6760867" y="2177358"/>
                  <a:pt x="6803964" y="2121746"/>
                  <a:pt x="6741668" y="2150937"/>
                </a:cubicBezTo>
                <a:cubicBezTo>
                  <a:pt x="6679372" y="2180128"/>
                  <a:pt x="6441403" y="2147064"/>
                  <a:pt x="6157468" y="2150937"/>
                </a:cubicBezTo>
                <a:cubicBezTo>
                  <a:pt x="5873533" y="2154810"/>
                  <a:pt x="5826540" y="2101964"/>
                  <a:pt x="5573268" y="2150937"/>
                </a:cubicBezTo>
                <a:cubicBezTo>
                  <a:pt x="5319996" y="2199910"/>
                  <a:pt x="5003139" y="2105549"/>
                  <a:pt x="4778756" y="2150937"/>
                </a:cubicBezTo>
                <a:cubicBezTo>
                  <a:pt x="4554373" y="2196325"/>
                  <a:pt x="4472837" y="2094653"/>
                  <a:pt x="4194556" y="2150937"/>
                </a:cubicBezTo>
                <a:cubicBezTo>
                  <a:pt x="3916275" y="2207221"/>
                  <a:pt x="3848978" y="2129456"/>
                  <a:pt x="3715512" y="2150937"/>
                </a:cubicBezTo>
                <a:cubicBezTo>
                  <a:pt x="3582046" y="2172418"/>
                  <a:pt x="3404065" y="2095422"/>
                  <a:pt x="3236468" y="2150937"/>
                </a:cubicBezTo>
                <a:cubicBezTo>
                  <a:pt x="3068871" y="2206452"/>
                  <a:pt x="2881474" y="2146917"/>
                  <a:pt x="2547112" y="2150937"/>
                </a:cubicBezTo>
                <a:cubicBezTo>
                  <a:pt x="2212750" y="2154957"/>
                  <a:pt x="2049728" y="2107684"/>
                  <a:pt x="1857756" y="2150937"/>
                </a:cubicBezTo>
                <a:cubicBezTo>
                  <a:pt x="1665784" y="2194190"/>
                  <a:pt x="1605119" y="2122599"/>
                  <a:pt x="1378712" y="2150937"/>
                </a:cubicBezTo>
                <a:cubicBezTo>
                  <a:pt x="1152305" y="2179275"/>
                  <a:pt x="1128221" y="2123100"/>
                  <a:pt x="1004824" y="2150937"/>
                </a:cubicBezTo>
                <a:cubicBezTo>
                  <a:pt x="881427" y="2178774"/>
                  <a:pt x="229046" y="2150796"/>
                  <a:pt x="0" y="2150937"/>
                </a:cubicBezTo>
                <a:cubicBezTo>
                  <a:pt x="-36791" y="1922850"/>
                  <a:pt x="42845" y="1756940"/>
                  <a:pt x="0" y="1613203"/>
                </a:cubicBezTo>
                <a:cubicBezTo>
                  <a:pt x="-42845" y="1469466"/>
                  <a:pt x="46282" y="1276658"/>
                  <a:pt x="0" y="1096978"/>
                </a:cubicBezTo>
                <a:cubicBezTo>
                  <a:pt x="-46282" y="917298"/>
                  <a:pt x="54848" y="741338"/>
                  <a:pt x="0" y="537734"/>
                </a:cubicBezTo>
                <a:cubicBezTo>
                  <a:pt x="-54848" y="334130"/>
                  <a:pt x="48027" y="122137"/>
                  <a:pt x="0" y="0"/>
                </a:cubicBezTo>
                <a:close/>
              </a:path>
            </a:pathLst>
          </a:custGeom>
          <a:noFill/>
          <a:ln w="28575">
            <a:extLst>
              <a:ext uri="{C807C97D-BFC1-408E-A445-0C87EB9F89A2}">
                <ask:lineSketchStyleProps xmlns:ask="http://schemas.microsoft.com/office/drawing/2018/sketchyshapes" sd="399823571">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pic>
        <p:nvPicPr>
          <p:cNvPr id="7" name="그림 6">
            <a:extLst>
              <a:ext uri="{FF2B5EF4-FFF2-40B4-BE49-F238E27FC236}">
                <a16:creationId xmlns:a16="http://schemas.microsoft.com/office/drawing/2014/main" id="{A3A373E7-D31D-4711-3AF9-C55E45FE33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739" y="2264982"/>
            <a:ext cx="1216372" cy="995743"/>
          </a:xfrm>
          <a:prstGeom prst="rect">
            <a:avLst/>
          </a:prstGeom>
        </p:spPr>
      </p:pic>
      <p:pic>
        <p:nvPicPr>
          <p:cNvPr id="9" name="그림 8">
            <a:extLst>
              <a:ext uri="{FF2B5EF4-FFF2-40B4-BE49-F238E27FC236}">
                <a16:creationId xmlns:a16="http://schemas.microsoft.com/office/drawing/2014/main" id="{7EB3361A-63AC-17C7-5ED9-B3BB9FEEC5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flipV="1">
            <a:off x="10578189" y="4300039"/>
            <a:ext cx="1216372" cy="995743"/>
          </a:xfrm>
          <a:prstGeom prst="rect">
            <a:avLst/>
          </a:prstGeom>
        </p:spPr>
      </p:pic>
    </p:spTree>
    <p:extLst>
      <p:ext uri="{BB962C8B-B14F-4D97-AF65-F5344CB8AC3E}">
        <p14:creationId xmlns:p14="http://schemas.microsoft.com/office/powerpoint/2010/main" val="36860027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a:extLst>
              <a:ext uri="{FF2B5EF4-FFF2-40B4-BE49-F238E27FC236}">
                <a16:creationId xmlns:a16="http://schemas.microsoft.com/office/drawing/2014/main" id="{90F63022-A464-4673-889E-1F5EDDD59E40}"/>
              </a:ext>
            </a:extLst>
          </p:cNvPr>
          <p:cNvSpPr>
            <a:spLocks noGrp="1"/>
          </p:cNvSpPr>
          <p:nvPr>
            <p:ph type="title"/>
          </p:nvPr>
        </p:nvSpPr>
        <p:spPr/>
        <p:txBody>
          <a:bodyPr/>
          <a:lstStyle/>
          <a:p>
            <a:r>
              <a:rPr lang="en-US" altLang="ko-KR" dirty="0"/>
              <a:t>Replace carbohydrate with ??</a:t>
            </a:r>
            <a:endParaRPr lang="ko-KR" altLang="en-US" dirty="0"/>
          </a:p>
        </p:txBody>
      </p:sp>
      <p:pic>
        <p:nvPicPr>
          <p:cNvPr id="5" name="그림 4" descr="테이블이(가) 표시된 사진&#10;&#10;자동 생성된 설명">
            <a:extLst>
              <a:ext uri="{FF2B5EF4-FFF2-40B4-BE49-F238E27FC236}">
                <a16:creationId xmlns:a16="http://schemas.microsoft.com/office/drawing/2014/main" id="{954DFD68-CE32-4888-9F5E-BBB781EF8C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5195" y="2690528"/>
            <a:ext cx="4563979" cy="3609562"/>
          </a:xfrm>
          <a:prstGeom prst="rect">
            <a:avLst/>
          </a:prstGeom>
        </p:spPr>
      </p:pic>
      <p:sp>
        <p:nvSpPr>
          <p:cNvPr id="6" name="TextBox 5">
            <a:extLst>
              <a:ext uri="{FF2B5EF4-FFF2-40B4-BE49-F238E27FC236}">
                <a16:creationId xmlns:a16="http://schemas.microsoft.com/office/drawing/2014/main" id="{75CD11F8-6BFD-47FB-ADA7-CEAA5848C5E6}"/>
              </a:ext>
            </a:extLst>
          </p:cNvPr>
          <p:cNvSpPr txBox="1"/>
          <p:nvPr/>
        </p:nvSpPr>
        <p:spPr>
          <a:xfrm>
            <a:off x="5708029" y="1714051"/>
            <a:ext cx="6107941" cy="838691"/>
          </a:xfrm>
          <a:prstGeom prst="rect">
            <a:avLst/>
          </a:prstGeom>
          <a:noFill/>
        </p:spPr>
        <p:txBody>
          <a:bodyPr wrap="square" rtlCol="0">
            <a:spAutoFit/>
          </a:bodyPr>
          <a:lstStyle/>
          <a:p>
            <a:r>
              <a:rPr lang="en-US" altLang="ko-KR" sz="2000" b="1" u="sng" dirty="0"/>
              <a:t>(Very) low carb diets (&lt;45%) </a:t>
            </a:r>
            <a:r>
              <a:rPr lang="en-US" altLang="ko-KR" b="1" dirty="0"/>
              <a:t>vs Moderate (45~55%)</a:t>
            </a:r>
          </a:p>
          <a:p>
            <a:pPr lvl="1"/>
            <a:endParaRPr lang="en-US" altLang="ko-KR" sz="1050" dirty="0"/>
          </a:p>
          <a:p>
            <a:pPr lvl="1"/>
            <a:r>
              <a:rPr lang="en-US" altLang="ko-KR" dirty="0">
                <a:highlight>
                  <a:srgbClr val="FFCCCC"/>
                </a:highlight>
              </a:rPr>
              <a:t>Animal protein &amp; fat </a:t>
            </a:r>
            <a:r>
              <a:rPr lang="en-US" altLang="ko-KR" dirty="0"/>
              <a:t>   v   </a:t>
            </a:r>
            <a:r>
              <a:rPr lang="en-US" altLang="ko-KR" dirty="0">
                <a:highlight>
                  <a:srgbClr val="C5D4ED"/>
                </a:highlight>
              </a:rPr>
              <a:t>Plant protein and fat</a:t>
            </a:r>
            <a:endParaRPr lang="ko-KR" altLang="en-US" dirty="0"/>
          </a:p>
        </p:txBody>
      </p:sp>
      <p:sp>
        <p:nvSpPr>
          <p:cNvPr id="7" name="화살표: 아래쪽 6">
            <a:extLst>
              <a:ext uri="{FF2B5EF4-FFF2-40B4-BE49-F238E27FC236}">
                <a16:creationId xmlns:a16="http://schemas.microsoft.com/office/drawing/2014/main" id="{FE845281-F747-462B-AFB8-1C9AF4C1998F}"/>
              </a:ext>
            </a:extLst>
          </p:cNvPr>
          <p:cNvSpPr/>
          <p:nvPr/>
        </p:nvSpPr>
        <p:spPr>
          <a:xfrm>
            <a:off x="11313075" y="5143949"/>
            <a:ext cx="463138" cy="486889"/>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화살표: 아래쪽 7">
            <a:extLst>
              <a:ext uri="{FF2B5EF4-FFF2-40B4-BE49-F238E27FC236}">
                <a16:creationId xmlns:a16="http://schemas.microsoft.com/office/drawing/2014/main" id="{7727A249-731F-4FD5-9324-BFDD8A63B01D}"/>
              </a:ext>
            </a:extLst>
          </p:cNvPr>
          <p:cNvSpPr/>
          <p:nvPr/>
        </p:nvSpPr>
        <p:spPr>
          <a:xfrm rot="10800000">
            <a:off x="11254827" y="3769550"/>
            <a:ext cx="379244" cy="416097"/>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TextBox 1">
            <a:extLst>
              <a:ext uri="{FF2B5EF4-FFF2-40B4-BE49-F238E27FC236}">
                <a16:creationId xmlns:a16="http://schemas.microsoft.com/office/drawing/2014/main" id="{FED6C6D2-03E6-493D-8E3D-404AF84A9D3F}"/>
              </a:ext>
            </a:extLst>
          </p:cNvPr>
          <p:cNvSpPr txBox="1"/>
          <p:nvPr/>
        </p:nvSpPr>
        <p:spPr>
          <a:xfrm>
            <a:off x="10606249" y="3823032"/>
            <a:ext cx="838200" cy="369332"/>
          </a:xfrm>
          <a:prstGeom prst="rect">
            <a:avLst/>
          </a:prstGeom>
          <a:noFill/>
        </p:spPr>
        <p:txBody>
          <a:bodyPr wrap="square" rtlCol="0">
            <a:spAutoFit/>
          </a:bodyPr>
          <a:lstStyle/>
          <a:p>
            <a:r>
              <a:rPr lang="en-US" altLang="ko-KR" dirty="0"/>
              <a:t>18%</a:t>
            </a:r>
            <a:endParaRPr lang="ko-KR" altLang="en-US" dirty="0"/>
          </a:p>
        </p:txBody>
      </p:sp>
      <p:sp>
        <p:nvSpPr>
          <p:cNvPr id="9" name="TextBox 8">
            <a:extLst>
              <a:ext uri="{FF2B5EF4-FFF2-40B4-BE49-F238E27FC236}">
                <a16:creationId xmlns:a16="http://schemas.microsoft.com/office/drawing/2014/main" id="{FCF9D004-D366-4B58-8010-AA53BF66809C}"/>
              </a:ext>
            </a:extLst>
          </p:cNvPr>
          <p:cNvSpPr txBox="1"/>
          <p:nvPr/>
        </p:nvSpPr>
        <p:spPr>
          <a:xfrm>
            <a:off x="10630092" y="5149648"/>
            <a:ext cx="838200" cy="369332"/>
          </a:xfrm>
          <a:prstGeom prst="rect">
            <a:avLst/>
          </a:prstGeom>
          <a:noFill/>
        </p:spPr>
        <p:txBody>
          <a:bodyPr wrap="square" rtlCol="0">
            <a:spAutoFit/>
          </a:bodyPr>
          <a:lstStyle/>
          <a:p>
            <a:r>
              <a:rPr lang="en-US" altLang="ko-KR" dirty="0"/>
              <a:t>18%</a:t>
            </a:r>
            <a:endParaRPr lang="ko-KR" altLang="en-US" dirty="0"/>
          </a:p>
        </p:txBody>
      </p:sp>
      <p:sp>
        <p:nvSpPr>
          <p:cNvPr id="10" name="TextBox 9">
            <a:extLst>
              <a:ext uri="{FF2B5EF4-FFF2-40B4-BE49-F238E27FC236}">
                <a16:creationId xmlns:a16="http://schemas.microsoft.com/office/drawing/2014/main" id="{67011559-57F9-56BC-4099-5D4526C49EB5}"/>
              </a:ext>
            </a:extLst>
          </p:cNvPr>
          <p:cNvSpPr txBox="1"/>
          <p:nvPr/>
        </p:nvSpPr>
        <p:spPr>
          <a:xfrm>
            <a:off x="5708029" y="6416361"/>
            <a:ext cx="6284084" cy="307777"/>
          </a:xfrm>
          <a:prstGeom prst="rect">
            <a:avLst/>
          </a:prstGeom>
          <a:noFill/>
        </p:spPr>
        <p:txBody>
          <a:bodyPr wrap="square" rtlCol="0">
            <a:spAutoFit/>
          </a:bodyPr>
          <a:lstStyle/>
          <a:p>
            <a:pPr algn="r"/>
            <a:r>
              <a:rPr lang="en-US" altLang="ko-KR" sz="1400" dirty="0">
                <a:latin typeface="Arial" panose="020B0604020202020204" pitchFamily="34" charset="0"/>
                <a:cs typeface="Arial" panose="020B0604020202020204" pitchFamily="34" charset="0"/>
              </a:rPr>
              <a:t>(Seidelmann et al, Lancet Pub Health 2018)</a:t>
            </a:r>
            <a:endParaRPr lang="ko-KR" altLang="en-US" sz="1400" dirty="0">
              <a:latin typeface="Arial" panose="020B0604020202020204" pitchFamily="34" charset="0"/>
              <a:cs typeface="Arial" panose="020B0604020202020204" pitchFamily="34" charset="0"/>
            </a:endParaRPr>
          </a:p>
        </p:txBody>
      </p:sp>
      <p:pic>
        <p:nvPicPr>
          <p:cNvPr id="12" name="그림 11" descr="텍스트, 스크린샷, 라인, 폰트이(가) 표시된 사진&#10;&#10;자동 생성된 설명">
            <a:extLst>
              <a:ext uri="{FF2B5EF4-FFF2-40B4-BE49-F238E27FC236}">
                <a16:creationId xmlns:a16="http://schemas.microsoft.com/office/drawing/2014/main" id="{C514607C-3090-62DD-C97A-088DD4FC43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6651" y="2381393"/>
            <a:ext cx="4541378" cy="4079773"/>
          </a:xfrm>
          <a:prstGeom prst="rect">
            <a:avLst/>
          </a:prstGeom>
        </p:spPr>
      </p:pic>
      <p:grpSp>
        <p:nvGrpSpPr>
          <p:cNvPr id="19" name="그룹 1001">
            <a:extLst>
              <a:ext uri="{FF2B5EF4-FFF2-40B4-BE49-F238E27FC236}">
                <a16:creationId xmlns:a16="http://schemas.microsoft.com/office/drawing/2014/main" id="{575D54D6-1674-E511-BB17-060A2023A2FE}"/>
              </a:ext>
            </a:extLst>
          </p:cNvPr>
          <p:cNvGrpSpPr/>
          <p:nvPr/>
        </p:nvGrpSpPr>
        <p:grpSpPr>
          <a:xfrm>
            <a:off x="6293682" y="3932042"/>
            <a:ext cx="4104223" cy="198895"/>
            <a:chOff x="-511727" y="6268657"/>
            <a:chExt cx="18968017" cy="4221748"/>
          </a:xfrm>
        </p:grpSpPr>
        <p:pic>
          <p:nvPicPr>
            <p:cNvPr id="20" name="Object 2">
              <a:extLst>
                <a:ext uri="{FF2B5EF4-FFF2-40B4-BE49-F238E27FC236}">
                  <a16:creationId xmlns:a16="http://schemas.microsoft.com/office/drawing/2014/main" id="{4B2840A0-CCD4-A934-ABC1-CB273A292F84}"/>
                </a:ext>
              </a:extLst>
            </p:cNvPr>
            <p:cNvPicPr>
              <a:picLocks noChangeAspect="1"/>
            </p:cNvPicPr>
            <p:nvPr/>
          </p:nvPicPr>
          <p:blipFill>
            <a:blip r:embed="rId5" cstate="print">
              <a:duotone>
                <a:prstClr val="black"/>
                <a:schemeClr val="accent2">
                  <a:tint val="45000"/>
                  <a:satMod val="400000"/>
                </a:schemeClr>
              </a:duotone>
            </a:blip>
            <a:stretch>
              <a:fillRect/>
            </a:stretch>
          </p:blipFill>
          <p:spPr>
            <a:xfrm>
              <a:off x="-511727" y="6268657"/>
              <a:ext cx="18968017" cy="4221748"/>
            </a:xfrm>
            <a:prstGeom prst="rect">
              <a:avLst/>
            </a:prstGeom>
          </p:spPr>
        </p:pic>
      </p:grpSp>
      <p:grpSp>
        <p:nvGrpSpPr>
          <p:cNvPr id="21" name="그룹 1001">
            <a:extLst>
              <a:ext uri="{FF2B5EF4-FFF2-40B4-BE49-F238E27FC236}">
                <a16:creationId xmlns:a16="http://schemas.microsoft.com/office/drawing/2014/main" id="{2441BABB-8DF9-EB9D-3861-6E73DD1A51B7}"/>
              </a:ext>
            </a:extLst>
          </p:cNvPr>
          <p:cNvGrpSpPr/>
          <p:nvPr/>
        </p:nvGrpSpPr>
        <p:grpSpPr>
          <a:xfrm>
            <a:off x="6293682" y="5213350"/>
            <a:ext cx="4104223" cy="198895"/>
            <a:chOff x="-511727" y="6268657"/>
            <a:chExt cx="18968017" cy="4221748"/>
          </a:xfrm>
        </p:grpSpPr>
        <p:pic>
          <p:nvPicPr>
            <p:cNvPr id="22" name="Object 2">
              <a:extLst>
                <a:ext uri="{FF2B5EF4-FFF2-40B4-BE49-F238E27FC236}">
                  <a16:creationId xmlns:a16="http://schemas.microsoft.com/office/drawing/2014/main" id="{34487A63-BEAF-22F7-44CD-9E91DCFD62D9}"/>
                </a:ext>
              </a:extLst>
            </p:cNvPr>
            <p:cNvPicPr>
              <a:picLocks noChangeAspect="1"/>
            </p:cNvPicPr>
            <p:nvPr/>
          </p:nvPicPr>
          <p:blipFill>
            <a:blip r:embed="rId5" cstate="print">
              <a:duotone>
                <a:prstClr val="black"/>
                <a:schemeClr val="accent1">
                  <a:tint val="45000"/>
                  <a:satMod val="400000"/>
                </a:schemeClr>
              </a:duotone>
            </a:blip>
            <a:stretch>
              <a:fillRect/>
            </a:stretch>
          </p:blipFill>
          <p:spPr>
            <a:xfrm>
              <a:off x="-511727" y="6268657"/>
              <a:ext cx="18968017" cy="4221748"/>
            </a:xfrm>
            <a:prstGeom prst="rect">
              <a:avLst/>
            </a:prstGeom>
          </p:spPr>
        </p:pic>
      </p:grpSp>
    </p:spTree>
    <p:extLst>
      <p:ext uri="{BB962C8B-B14F-4D97-AF65-F5344CB8AC3E}">
        <p14:creationId xmlns:p14="http://schemas.microsoft.com/office/powerpoint/2010/main" val="4292164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내용 개체 틀 4">
            <a:extLst>
              <a:ext uri="{FF2B5EF4-FFF2-40B4-BE49-F238E27FC236}">
                <a16:creationId xmlns:a16="http://schemas.microsoft.com/office/drawing/2014/main" id="{69D838EF-8C3D-4186-B670-19987BAE6CAD}"/>
              </a:ext>
            </a:extLst>
          </p:cNvPr>
          <p:cNvSpPr>
            <a:spLocks noGrp="1"/>
          </p:cNvSpPr>
          <p:nvPr>
            <p:ph idx="1"/>
          </p:nvPr>
        </p:nvSpPr>
        <p:spPr>
          <a:xfrm>
            <a:off x="666078" y="1882415"/>
            <a:ext cx="4755858" cy="4841114"/>
          </a:xfrm>
        </p:spPr>
        <p:txBody>
          <a:bodyPr>
            <a:normAutofit fontScale="62500" lnSpcReduction="20000"/>
          </a:bodyPr>
          <a:lstStyle/>
          <a:p>
            <a:r>
              <a:rPr lang="en-US" altLang="ko-KR" dirty="0"/>
              <a:t>Data from Cohort study (n=123,332)</a:t>
            </a:r>
          </a:p>
          <a:p>
            <a:pPr lvl="1"/>
            <a:r>
              <a:rPr lang="en-US" altLang="ko-KR" dirty="0"/>
              <a:t>Nurses’ Health Study I, II</a:t>
            </a:r>
          </a:p>
          <a:p>
            <a:pPr lvl="1"/>
            <a:r>
              <a:rPr lang="en-US" altLang="ko-KR" dirty="0"/>
              <a:t>Health Professionals Follow-up study </a:t>
            </a:r>
          </a:p>
          <a:p>
            <a:r>
              <a:rPr lang="en-US" altLang="ko-KR" dirty="0"/>
              <a:t>Outcomes</a:t>
            </a:r>
          </a:p>
          <a:p>
            <a:pPr lvl="1"/>
            <a:r>
              <a:rPr lang="en-US" altLang="ko-KR" dirty="0"/>
              <a:t>Weight change over 4-year period</a:t>
            </a:r>
          </a:p>
          <a:p>
            <a:r>
              <a:rPr lang="en-US" altLang="ko-KR" dirty="0"/>
              <a:t>Dietary indices</a:t>
            </a:r>
          </a:p>
          <a:p>
            <a:pPr lvl="1"/>
            <a:r>
              <a:rPr lang="en-US" altLang="ko-KR" dirty="0"/>
              <a:t> Total LCD scores (TLCD)</a:t>
            </a:r>
          </a:p>
          <a:p>
            <a:pPr lvl="1"/>
            <a:r>
              <a:rPr lang="en-US" altLang="ko-KR" dirty="0"/>
              <a:t> Animal-based LCD (ALCD)</a:t>
            </a:r>
          </a:p>
          <a:p>
            <a:pPr lvl="1"/>
            <a:r>
              <a:rPr lang="en-US" altLang="ko-KR" dirty="0"/>
              <a:t> Vegetable-based LCD</a:t>
            </a:r>
            <a:r>
              <a:rPr lang="ko-KR" altLang="en-US" dirty="0"/>
              <a:t> </a:t>
            </a:r>
            <a:r>
              <a:rPr lang="en-US" altLang="ko-KR" dirty="0"/>
              <a:t>(VLCD)</a:t>
            </a:r>
          </a:p>
          <a:p>
            <a:pPr lvl="1"/>
            <a:r>
              <a:rPr lang="en-US" altLang="ko-KR" dirty="0"/>
              <a:t> Healthy LCD (HLCD)</a:t>
            </a:r>
          </a:p>
          <a:p>
            <a:pPr lvl="1"/>
            <a:endParaRPr lang="en-US" altLang="ko-KR" sz="1600" dirty="0"/>
          </a:p>
          <a:p>
            <a:pPr lvl="1"/>
            <a:r>
              <a:rPr lang="en-US" altLang="ko-KR" dirty="0"/>
              <a:t>Unhealthy LCD (ULCD)</a:t>
            </a:r>
          </a:p>
          <a:p>
            <a:pPr lvl="1"/>
            <a:endParaRPr lang="en-US" altLang="ko-KR" dirty="0"/>
          </a:p>
          <a:p>
            <a:pPr lvl="1"/>
            <a:endParaRPr lang="en-US" altLang="ko-KR" dirty="0"/>
          </a:p>
          <a:p>
            <a:pPr lvl="1"/>
            <a:endParaRPr lang="en-US" altLang="ko-KR" dirty="0"/>
          </a:p>
          <a:p>
            <a:endParaRPr lang="ko-KR" altLang="en-US" dirty="0"/>
          </a:p>
        </p:txBody>
      </p:sp>
      <p:sp>
        <p:nvSpPr>
          <p:cNvPr id="2" name="제목 1">
            <a:extLst>
              <a:ext uri="{FF2B5EF4-FFF2-40B4-BE49-F238E27FC236}">
                <a16:creationId xmlns:a16="http://schemas.microsoft.com/office/drawing/2014/main" id="{0C85C854-06C0-D440-4836-4912765C8F03}"/>
              </a:ext>
            </a:extLst>
          </p:cNvPr>
          <p:cNvSpPr>
            <a:spLocks noGrp="1"/>
          </p:cNvSpPr>
          <p:nvPr>
            <p:ph type="title"/>
          </p:nvPr>
        </p:nvSpPr>
        <p:spPr>
          <a:xfrm>
            <a:off x="1748708" y="243251"/>
            <a:ext cx="9573126" cy="1325563"/>
          </a:xfrm>
        </p:spPr>
        <p:txBody>
          <a:bodyPr>
            <a:normAutofit/>
          </a:bodyPr>
          <a:lstStyle/>
          <a:p>
            <a:r>
              <a:rPr lang="en-US" altLang="ko-KR" sz="4000" dirty="0"/>
              <a:t>Low-carb diet and long-term </a:t>
            </a:r>
            <a:br>
              <a:rPr lang="en-US" altLang="ko-KR" sz="4000" dirty="0"/>
            </a:br>
            <a:r>
              <a:rPr lang="en-US" altLang="ko-KR" sz="4000" dirty="0"/>
              <a:t>weight change by food source</a:t>
            </a:r>
            <a:endParaRPr lang="ko-KR" altLang="en-US" sz="4000" dirty="0"/>
          </a:p>
        </p:txBody>
      </p:sp>
      <p:sp>
        <p:nvSpPr>
          <p:cNvPr id="7" name="TextBox 6">
            <a:extLst>
              <a:ext uri="{FF2B5EF4-FFF2-40B4-BE49-F238E27FC236}">
                <a16:creationId xmlns:a16="http://schemas.microsoft.com/office/drawing/2014/main" id="{B2F85CA4-4F74-ADCA-917D-A4154F186F70}"/>
              </a:ext>
            </a:extLst>
          </p:cNvPr>
          <p:cNvSpPr txBox="1"/>
          <p:nvPr/>
        </p:nvSpPr>
        <p:spPr>
          <a:xfrm>
            <a:off x="8600592" y="6342123"/>
            <a:ext cx="3592285" cy="276999"/>
          </a:xfrm>
          <a:prstGeom prst="rect">
            <a:avLst/>
          </a:prstGeom>
          <a:noFill/>
        </p:spPr>
        <p:txBody>
          <a:bodyPr wrap="square" rtlCol="0">
            <a:spAutoFit/>
          </a:bodyPr>
          <a:lstStyle/>
          <a:p>
            <a:r>
              <a:rPr lang="en-US" altLang="ko-KR" sz="1200" dirty="0">
                <a:latin typeface="Arial" panose="020B0604020202020204" pitchFamily="34" charset="0"/>
                <a:cs typeface="Arial" panose="020B0604020202020204" pitchFamily="34" charset="0"/>
              </a:rPr>
              <a:t>(Liu et al, JAMA </a:t>
            </a:r>
            <a:r>
              <a:rPr lang="en-US" altLang="ko-KR" sz="1200" dirty="0" err="1">
                <a:latin typeface="Arial" panose="020B0604020202020204" pitchFamily="34" charset="0"/>
                <a:cs typeface="Arial" panose="020B0604020202020204" pitchFamily="34" charset="0"/>
              </a:rPr>
              <a:t>Netw</a:t>
            </a:r>
            <a:r>
              <a:rPr lang="en-US" altLang="ko-KR" sz="1200" dirty="0">
                <a:latin typeface="Arial" panose="020B0604020202020204" pitchFamily="34" charset="0"/>
                <a:cs typeface="Arial" panose="020B0604020202020204" pitchFamily="34" charset="0"/>
              </a:rPr>
              <a:t> open 2023)</a:t>
            </a:r>
            <a:endParaRPr lang="ko-KR" altLang="en-US" sz="1200" dirty="0">
              <a:latin typeface="Arial" panose="020B0604020202020204" pitchFamily="34" charset="0"/>
              <a:cs typeface="Arial" panose="020B0604020202020204" pitchFamily="34" charset="0"/>
            </a:endParaRPr>
          </a:p>
        </p:txBody>
      </p:sp>
      <p:pic>
        <p:nvPicPr>
          <p:cNvPr id="9" name="그림 8" descr="텍스트, 도표, 스크린샷, 그래프이(가) 표시된 사진&#10;&#10;자동 생성된 설명">
            <a:extLst>
              <a:ext uri="{FF2B5EF4-FFF2-40B4-BE49-F238E27FC236}">
                <a16:creationId xmlns:a16="http://schemas.microsoft.com/office/drawing/2014/main" id="{A9ABF180-0142-3F4A-5A04-7790B72A2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6813" y="1936138"/>
            <a:ext cx="6559109" cy="4437534"/>
          </a:xfrm>
          <a:prstGeom prst="rect">
            <a:avLst/>
          </a:prstGeom>
        </p:spPr>
      </p:pic>
      <p:sp>
        <p:nvSpPr>
          <p:cNvPr id="10" name="TextBox 9">
            <a:extLst>
              <a:ext uri="{FF2B5EF4-FFF2-40B4-BE49-F238E27FC236}">
                <a16:creationId xmlns:a16="http://schemas.microsoft.com/office/drawing/2014/main" id="{B5E1CD98-6E26-BCA9-1294-51E333094EB2}"/>
              </a:ext>
            </a:extLst>
          </p:cNvPr>
          <p:cNvSpPr txBox="1"/>
          <p:nvPr/>
        </p:nvSpPr>
        <p:spPr>
          <a:xfrm>
            <a:off x="5690796" y="4036567"/>
            <a:ext cx="1688950" cy="369332"/>
          </a:xfrm>
          <a:prstGeom prst="rect">
            <a:avLst/>
          </a:prstGeom>
          <a:noFill/>
        </p:spPr>
        <p:txBody>
          <a:bodyPr wrap="square" rtlCol="0">
            <a:spAutoFit/>
          </a:bodyPr>
          <a:lstStyle/>
          <a:p>
            <a:r>
              <a:rPr lang="en-US" altLang="ko-KR" dirty="0">
                <a:highlight>
                  <a:srgbClr val="FBE2AF"/>
                </a:highlight>
              </a:rPr>
              <a:t>Healthy LCD</a:t>
            </a:r>
            <a:endParaRPr lang="ko-KR" altLang="en-US" dirty="0">
              <a:highlight>
                <a:srgbClr val="FBE2AF"/>
              </a:highlight>
            </a:endParaRPr>
          </a:p>
        </p:txBody>
      </p:sp>
      <p:sp>
        <p:nvSpPr>
          <p:cNvPr id="11" name="TextBox 10">
            <a:extLst>
              <a:ext uri="{FF2B5EF4-FFF2-40B4-BE49-F238E27FC236}">
                <a16:creationId xmlns:a16="http://schemas.microsoft.com/office/drawing/2014/main" id="{EA121FB5-6A5E-80EC-938B-E6449BDCCE9F}"/>
              </a:ext>
            </a:extLst>
          </p:cNvPr>
          <p:cNvSpPr txBox="1"/>
          <p:nvPr/>
        </p:nvSpPr>
        <p:spPr>
          <a:xfrm>
            <a:off x="7763884" y="4028263"/>
            <a:ext cx="2186940" cy="369332"/>
          </a:xfrm>
          <a:prstGeom prst="rect">
            <a:avLst/>
          </a:prstGeom>
          <a:noFill/>
        </p:spPr>
        <p:txBody>
          <a:bodyPr wrap="square" rtlCol="0">
            <a:spAutoFit/>
          </a:bodyPr>
          <a:lstStyle/>
          <a:p>
            <a:r>
              <a:rPr lang="en-US" altLang="ko-KR" dirty="0">
                <a:highlight>
                  <a:srgbClr val="FFCCCC"/>
                </a:highlight>
              </a:rPr>
              <a:t>Unhealthy LCD</a:t>
            </a:r>
            <a:endParaRPr lang="ko-KR" altLang="en-US" dirty="0">
              <a:highlight>
                <a:srgbClr val="FFCCCC"/>
              </a:highlight>
            </a:endParaRPr>
          </a:p>
        </p:txBody>
      </p:sp>
      <p:sp>
        <p:nvSpPr>
          <p:cNvPr id="12" name="TextBox 11">
            <a:extLst>
              <a:ext uri="{FF2B5EF4-FFF2-40B4-BE49-F238E27FC236}">
                <a16:creationId xmlns:a16="http://schemas.microsoft.com/office/drawing/2014/main" id="{B426F57F-39EA-8D20-8698-10CB91E5BA8D}"/>
              </a:ext>
            </a:extLst>
          </p:cNvPr>
          <p:cNvSpPr txBox="1"/>
          <p:nvPr/>
        </p:nvSpPr>
        <p:spPr>
          <a:xfrm>
            <a:off x="9744105" y="2124728"/>
            <a:ext cx="1688950" cy="369332"/>
          </a:xfrm>
          <a:prstGeom prst="rect">
            <a:avLst/>
          </a:prstGeom>
          <a:noFill/>
        </p:spPr>
        <p:txBody>
          <a:bodyPr wrap="square" rtlCol="0">
            <a:spAutoFit/>
          </a:bodyPr>
          <a:lstStyle/>
          <a:p>
            <a:r>
              <a:rPr lang="en-US" altLang="ko-KR" dirty="0">
                <a:highlight>
                  <a:srgbClr val="EAFDD3"/>
                </a:highlight>
              </a:rPr>
              <a:t>Vegetable LCD</a:t>
            </a:r>
            <a:endParaRPr lang="ko-KR" altLang="en-US" dirty="0">
              <a:highlight>
                <a:srgbClr val="EAFDD3"/>
              </a:highlight>
            </a:endParaRPr>
          </a:p>
        </p:txBody>
      </p:sp>
      <p:sp>
        <p:nvSpPr>
          <p:cNvPr id="13" name="TextBox 12">
            <a:extLst>
              <a:ext uri="{FF2B5EF4-FFF2-40B4-BE49-F238E27FC236}">
                <a16:creationId xmlns:a16="http://schemas.microsoft.com/office/drawing/2014/main" id="{514215F5-48B7-888F-F102-B2650674A833}"/>
              </a:ext>
            </a:extLst>
          </p:cNvPr>
          <p:cNvSpPr txBox="1"/>
          <p:nvPr/>
        </p:nvSpPr>
        <p:spPr>
          <a:xfrm>
            <a:off x="7648606" y="2121228"/>
            <a:ext cx="1688950" cy="369332"/>
          </a:xfrm>
          <a:prstGeom prst="rect">
            <a:avLst/>
          </a:prstGeom>
          <a:noFill/>
        </p:spPr>
        <p:txBody>
          <a:bodyPr wrap="square" rtlCol="0">
            <a:spAutoFit/>
          </a:bodyPr>
          <a:lstStyle/>
          <a:p>
            <a:r>
              <a:rPr lang="en-US" altLang="ko-KR" dirty="0"/>
              <a:t>Animal LCD</a:t>
            </a:r>
            <a:endParaRPr lang="ko-KR" altLang="en-US" dirty="0"/>
          </a:p>
        </p:txBody>
      </p:sp>
      <p:sp>
        <p:nvSpPr>
          <p:cNvPr id="14" name="TextBox 13">
            <a:extLst>
              <a:ext uri="{FF2B5EF4-FFF2-40B4-BE49-F238E27FC236}">
                <a16:creationId xmlns:a16="http://schemas.microsoft.com/office/drawing/2014/main" id="{208D31F4-34ED-3A08-AD0D-EE7EC8438ED4}"/>
              </a:ext>
            </a:extLst>
          </p:cNvPr>
          <p:cNvSpPr txBox="1"/>
          <p:nvPr/>
        </p:nvSpPr>
        <p:spPr>
          <a:xfrm>
            <a:off x="5690796" y="2106076"/>
            <a:ext cx="1688950" cy="369332"/>
          </a:xfrm>
          <a:prstGeom prst="rect">
            <a:avLst/>
          </a:prstGeom>
          <a:noFill/>
        </p:spPr>
        <p:txBody>
          <a:bodyPr wrap="square" rtlCol="0">
            <a:spAutoFit/>
          </a:bodyPr>
          <a:lstStyle/>
          <a:p>
            <a:r>
              <a:rPr lang="en-US" altLang="ko-KR" dirty="0"/>
              <a:t>Total LCD</a:t>
            </a:r>
            <a:endParaRPr lang="ko-KR" altLang="en-US" dirty="0"/>
          </a:p>
        </p:txBody>
      </p:sp>
      <p:sp>
        <p:nvSpPr>
          <p:cNvPr id="16" name="TextBox 15">
            <a:extLst>
              <a:ext uri="{FF2B5EF4-FFF2-40B4-BE49-F238E27FC236}">
                <a16:creationId xmlns:a16="http://schemas.microsoft.com/office/drawing/2014/main" id="{C13339C9-5E4D-AD49-9F07-F65FD9287371}"/>
              </a:ext>
            </a:extLst>
          </p:cNvPr>
          <p:cNvSpPr txBox="1"/>
          <p:nvPr/>
        </p:nvSpPr>
        <p:spPr>
          <a:xfrm>
            <a:off x="1231343" y="5779382"/>
            <a:ext cx="3625327" cy="400110"/>
          </a:xfrm>
          <a:prstGeom prst="rect">
            <a:avLst/>
          </a:prstGeom>
          <a:noFill/>
        </p:spPr>
        <p:txBody>
          <a:bodyPr wrap="square">
            <a:spAutoFit/>
          </a:bodyPr>
          <a:lstStyle/>
          <a:p>
            <a:r>
              <a:rPr lang="en-US" altLang="ko-KR" sz="1000" b="0" i="0" u="none" strike="noStrike" baseline="0" dirty="0">
                <a:latin typeface="Arial" panose="020B0604020202020204" pitchFamily="34" charset="0"/>
                <a:cs typeface="Arial" panose="020B0604020202020204" pitchFamily="34" charset="0"/>
              </a:rPr>
              <a:t>emphasizing less refined carbohydrates, more plant protein, and healthy fat</a:t>
            </a:r>
            <a:endParaRPr lang="ko-KR" altLang="en-US" sz="10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2F44CD2D-1E9C-04AE-F53C-BDC45D9E283C}"/>
              </a:ext>
            </a:extLst>
          </p:cNvPr>
          <p:cNvSpPr txBox="1"/>
          <p:nvPr/>
        </p:nvSpPr>
        <p:spPr>
          <a:xfrm>
            <a:off x="1231344" y="6355311"/>
            <a:ext cx="3735470" cy="400110"/>
          </a:xfrm>
          <a:prstGeom prst="rect">
            <a:avLst/>
          </a:prstGeom>
          <a:noFill/>
        </p:spPr>
        <p:txBody>
          <a:bodyPr wrap="square">
            <a:spAutoFit/>
          </a:bodyPr>
          <a:lstStyle/>
          <a:p>
            <a:pPr algn="l"/>
            <a:r>
              <a:rPr lang="en-US" altLang="ko-KR" sz="1000" dirty="0">
                <a:latin typeface="Arial" panose="020B0604020202020204" pitchFamily="34" charset="0"/>
                <a:cs typeface="Arial" panose="020B0604020202020204" pitchFamily="34" charset="0"/>
              </a:rPr>
              <a:t>emphasizing less healthful carbohydrates, more animal protein, and unhealthy fat</a:t>
            </a:r>
            <a:endParaRPr lang="ko-KR" altLang="en-US" sz="1000" dirty="0"/>
          </a:p>
        </p:txBody>
      </p:sp>
    </p:spTree>
    <p:extLst>
      <p:ext uri="{BB962C8B-B14F-4D97-AF65-F5344CB8AC3E}">
        <p14:creationId xmlns:p14="http://schemas.microsoft.com/office/powerpoint/2010/main" val="14345973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a:extLst>
              <a:ext uri="{FF2B5EF4-FFF2-40B4-BE49-F238E27FC236}">
                <a16:creationId xmlns:a16="http://schemas.microsoft.com/office/drawing/2014/main" id="{AE870EF4-C6CD-484F-9236-73D4EF0D4B43}"/>
              </a:ext>
            </a:extLst>
          </p:cNvPr>
          <p:cNvSpPr>
            <a:spLocks noGrp="1"/>
          </p:cNvSpPr>
          <p:nvPr>
            <p:ph type="title"/>
          </p:nvPr>
        </p:nvSpPr>
        <p:spPr/>
        <p:txBody>
          <a:bodyPr/>
          <a:lstStyle/>
          <a:p>
            <a:r>
              <a:rPr lang="en-US" altLang="ko-KR" dirty="0"/>
              <a:t>Healthy</a:t>
            </a:r>
            <a:r>
              <a:rPr lang="ko-KR" altLang="en-US" dirty="0"/>
              <a:t> </a:t>
            </a:r>
            <a:r>
              <a:rPr lang="en-US" altLang="ko-KR" dirty="0"/>
              <a:t>low-carb</a:t>
            </a:r>
            <a:r>
              <a:rPr lang="ko-KR" altLang="en-US" dirty="0"/>
              <a:t> </a:t>
            </a:r>
            <a:r>
              <a:rPr lang="en-US" altLang="ko-KR" dirty="0"/>
              <a:t>diets</a:t>
            </a:r>
            <a:endParaRPr lang="ko-KR" altLang="en-US" dirty="0"/>
          </a:p>
        </p:txBody>
      </p:sp>
      <p:sp>
        <p:nvSpPr>
          <p:cNvPr id="8" name="TextBox 7">
            <a:extLst>
              <a:ext uri="{FF2B5EF4-FFF2-40B4-BE49-F238E27FC236}">
                <a16:creationId xmlns:a16="http://schemas.microsoft.com/office/drawing/2014/main" id="{C59AD5C6-1B0F-461B-8E5E-59FC89EA8E42}"/>
              </a:ext>
            </a:extLst>
          </p:cNvPr>
          <p:cNvSpPr txBox="1"/>
          <p:nvPr/>
        </p:nvSpPr>
        <p:spPr>
          <a:xfrm>
            <a:off x="8848165" y="1660831"/>
            <a:ext cx="3004496" cy="4431983"/>
          </a:xfrm>
          <a:prstGeom prst="rect">
            <a:avLst/>
          </a:prstGeom>
          <a:noFill/>
        </p:spPr>
        <p:txBody>
          <a:bodyPr wrap="square" rtlCol="0">
            <a:spAutoFit/>
          </a:bodyPr>
          <a:lstStyle/>
          <a:p>
            <a:r>
              <a:rPr lang="en-US" altLang="ko-KR" dirty="0">
                <a:latin typeface="나눔스퀘어라운드 ExtraBold" panose="020B0600000101010101" pitchFamily="50" charset="-127"/>
                <a:ea typeface="나눔스퀘어라운드 ExtraBold" panose="020B0600000101010101" pitchFamily="50" charset="-127"/>
              </a:rPr>
              <a:t>Healthy low-fat/carb diet</a:t>
            </a:r>
          </a:p>
          <a:p>
            <a:pPr marL="342900" indent="-342900">
              <a:buAutoNum type="arabicParenR"/>
            </a:pPr>
            <a:r>
              <a:rPr lang="en-US" altLang="ko-KR" dirty="0"/>
              <a:t>20 g/d (8 weeks)</a:t>
            </a:r>
          </a:p>
          <a:p>
            <a:pPr marL="342900" indent="-342900">
              <a:buAutoNum type="arabicParenR"/>
            </a:pPr>
            <a:r>
              <a:rPr lang="en-US" altLang="ko-KR" dirty="0"/>
              <a:t>+ 5-15 g/d (12 month)</a:t>
            </a:r>
          </a:p>
          <a:p>
            <a:endParaRPr lang="en-US" altLang="ko-KR" dirty="0"/>
          </a:p>
          <a:p>
            <a:r>
              <a:rPr lang="en-US" altLang="ko-KR" b="1" dirty="0">
                <a:latin typeface="나눔스퀘어라운드 ExtraBold" panose="020B0600000101010101" pitchFamily="50" charset="-127"/>
                <a:ea typeface="나눔스퀘어라운드 ExtraBold" panose="020B0600000101010101" pitchFamily="50" charset="-127"/>
              </a:rPr>
              <a:t>High quality foods</a:t>
            </a:r>
          </a:p>
          <a:p>
            <a:pPr marL="342900" indent="-342900">
              <a:buFont typeface="Wingdings" panose="05000000000000000000" pitchFamily="2" charset="2"/>
              <a:buChar char="ü"/>
            </a:pPr>
            <a:r>
              <a:rPr lang="en-US" altLang="ko-KR" dirty="0"/>
              <a:t>Maximize vegetable</a:t>
            </a:r>
          </a:p>
          <a:p>
            <a:pPr marL="342900" indent="-342900">
              <a:buFont typeface="Wingdings" panose="05000000000000000000" pitchFamily="2" charset="2"/>
              <a:buChar char="ü"/>
            </a:pPr>
            <a:r>
              <a:rPr lang="en-US" altLang="ko-KR" dirty="0"/>
              <a:t>Minimize added sugars, refined flours, and trans fats</a:t>
            </a:r>
          </a:p>
          <a:p>
            <a:pPr marL="342900" indent="-342900">
              <a:buFont typeface="Wingdings" panose="05000000000000000000" pitchFamily="2" charset="2"/>
              <a:buChar char="ü"/>
            </a:pPr>
            <a:r>
              <a:rPr lang="en-US" altLang="ko-KR" dirty="0"/>
              <a:t>Focus on whole foods (minimally processed)</a:t>
            </a:r>
          </a:p>
          <a:p>
            <a:pPr marL="342900" indent="-342900">
              <a:buFont typeface="Wingdings" panose="05000000000000000000" pitchFamily="2" charset="2"/>
              <a:buChar char="ü"/>
            </a:pPr>
            <a:endParaRPr lang="en-US" altLang="ko-KR" dirty="0"/>
          </a:p>
          <a:p>
            <a:r>
              <a:rPr lang="en-US" altLang="ko-KR" dirty="0">
                <a:latin typeface="나눔스퀘어라운드 ExtraBold" panose="020B0600000101010101" pitchFamily="50" charset="-127"/>
                <a:ea typeface="나눔스퀘어라운드 ExtraBold" panose="020B0600000101010101" pitchFamily="50" charset="-127"/>
              </a:rPr>
              <a:t>Healthy low-fat/carb diet</a:t>
            </a:r>
          </a:p>
          <a:p>
            <a:r>
              <a:rPr lang="en-US" altLang="ko-KR" sz="1600" dirty="0"/>
              <a:t>                  (carb: protein : fat )</a:t>
            </a:r>
          </a:p>
          <a:p>
            <a:r>
              <a:rPr lang="en-US" altLang="ko-KR" sz="1600" dirty="0"/>
              <a:t>Low fat = 48.4 : 20.6 : 28.7 %</a:t>
            </a:r>
          </a:p>
          <a:p>
            <a:r>
              <a:rPr lang="en-US" altLang="ko-KR" sz="1600" dirty="0"/>
              <a:t>Low carb=29.8: 22.9: 44.6 %</a:t>
            </a:r>
            <a:endParaRPr lang="ko-KR" altLang="en-US" dirty="0"/>
          </a:p>
        </p:txBody>
      </p:sp>
      <p:grpSp>
        <p:nvGrpSpPr>
          <p:cNvPr id="6" name="그룹 1008">
            <a:extLst>
              <a:ext uri="{FF2B5EF4-FFF2-40B4-BE49-F238E27FC236}">
                <a16:creationId xmlns:a16="http://schemas.microsoft.com/office/drawing/2014/main" id="{7C91426E-45A8-4BA4-BE29-FD9497A05AF8}"/>
              </a:ext>
            </a:extLst>
          </p:cNvPr>
          <p:cNvGrpSpPr/>
          <p:nvPr/>
        </p:nvGrpSpPr>
        <p:grpSpPr>
          <a:xfrm>
            <a:off x="9806703" y="5775158"/>
            <a:ext cx="593007" cy="309161"/>
            <a:chOff x="3350562" y="5091509"/>
            <a:chExt cx="2361477" cy="331267"/>
          </a:xfrm>
        </p:grpSpPr>
        <p:pic>
          <p:nvPicPr>
            <p:cNvPr id="9" name="Object 28">
              <a:extLst>
                <a:ext uri="{FF2B5EF4-FFF2-40B4-BE49-F238E27FC236}">
                  <a16:creationId xmlns:a16="http://schemas.microsoft.com/office/drawing/2014/main" id="{659102E4-524D-448E-B129-A246B7ED242C}"/>
                </a:ext>
              </a:extLst>
            </p:cNvPr>
            <p:cNvPicPr>
              <a:picLocks noChangeAspect="1"/>
            </p:cNvPicPr>
            <p:nvPr/>
          </p:nvPicPr>
          <p:blipFill>
            <a:blip r:embed="rId3" cstate="print">
              <a:duotone>
                <a:prstClr val="black"/>
                <a:schemeClr val="accent2">
                  <a:tint val="45000"/>
                  <a:satMod val="400000"/>
                </a:schemeClr>
              </a:duotone>
            </a:blip>
            <a:stretch>
              <a:fillRect/>
            </a:stretch>
          </p:blipFill>
          <p:spPr>
            <a:xfrm>
              <a:off x="3350562" y="5091509"/>
              <a:ext cx="2361477" cy="331267"/>
            </a:xfrm>
            <a:prstGeom prst="rect">
              <a:avLst/>
            </a:prstGeom>
          </p:spPr>
        </p:pic>
      </p:grpSp>
      <p:grpSp>
        <p:nvGrpSpPr>
          <p:cNvPr id="10" name="그룹 1008">
            <a:extLst>
              <a:ext uri="{FF2B5EF4-FFF2-40B4-BE49-F238E27FC236}">
                <a16:creationId xmlns:a16="http://schemas.microsoft.com/office/drawing/2014/main" id="{F24BAC18-DD2D-4329-83D5-3FEC3200120B}"/>
              </a:ext>
            </a:extLst>
          </p:cNvPr>
          <p:cNvGrpSpPr/>
          <p:nvPr/>
        </p:nvGrpSpPr>
        <p:grpSpPr>
          <a:xfrm>
            <a:off x="10992990" y="5486400"/>
            <a:ext cx="721620" cy="288758"/>
            <a:chOff x="3350562" y="5091509"/>
            <a:chExt cx="2361477" cy="331267"/>
          </a:xfrm>
        </p:grpSpPr>
        <p:pic>
          <p:nvPicPr>
            <p:cNvPr id="11" name="Object 28">
              <a:extLst>
                <a:ext uri="{FF2B5EF4-FFF2-40B4-BE49-F238E27FC236}">
                  <a16:creationId xmlns:a16="http://schemas.microsoft.com/office/drawing/2014/main" id="{380FD80E-E88D-4870-A53B-FD1585317CC8}"/>
                </a:ext>
              </a:extLst>
            </p:cNvPr>
            <p:cNvPicPr>
              <a:picLocks noChangeAspect="1"/>
            </p:cNvPicPr>
            <p:nvPr/>
          </p:nvPicPr>
          <p:blipFill>
            <a:blip r:embed="rId3" cstate="print">
              <a:duotone>
                <a:prstClr val="black"/>
                <a:schemeClr val="accent6">
                  <a:tint val="45000"/>
                  <a:satMod val="400000"/>
                </a:schemeClr>
              </a:duotone>
            </a:blip>
            <a:stretch>
              <a:fillRect/>
            </a:stretch>
          </p:blipFill>
          <p:spPr>
            <a:xfrm>
              <a:off x="3350562" y="5091509"/>
              <a:ext cx="2361477" cy="331267"/>
            </a:xfrm>
            <a:prstGeom prst="rect">
              <a:avLst/>
            </a:prstGeom>
          </p:spPr>
        </p:pic>
      </p:grpSp>
      <p:sp>
        <p:nvSpPr>
          <p:cNvPr id="2" name="내용 개체 틀 4">
            <a:extLst>
              <a:ext uri="{FF2B5EF4-FFF2-40B4-BE49-F238E27FC236}">
                <a16:creationId xmlns:a16="http://schemas.microsoft.com/office/drawing/2014/main" id="{D0B7D566-4BD8-6B89-2F68-C4FDAEA34BD7}"/>
              </a:ext>
            </a:extLst>
          </p:cNvPr>
          <p:cNvSpPr txBox="1">
            <a:spLocks/>
          </p:cNvSpPr>
          <p:nvPr/>
        </p:nvSpPr>
        <p:spPr>
          <a:xfrm>
            <a:off x="164838" y="1660831"/>
            <a:ext cx="4755858" cy="4635037"/>
          </a:xfrm>
          <a:prstGeom prst="rect">
            <a:avLst/>
          </a:prstGeom>
        </p:spPr>
        <p:txBody>
          <a:bodyPr vert="horz" lIns="91440" tIns="45720" rIns="91440" bIns="45720" rtlCol="0">
            <a:normAutofit/>
          </a:bodyPr>
          <a:lstStyle>
            <a:lvl1pPr marL="228600" indent="-228600" algn="l" defTabSz="914400" rtl="0" eaLnBrk="1" latinLnBrk="1" hangingPunct="1">
              <a:lnSpc>
                <a:spcPct val="15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446088" indent="-177800" algn="l" defTabSz="914400" rtl="0" eaLnBrk="1" latinLnBrk="1" hangingPunct="1">
              <a:lnSpc>
                <a:spcPct val="150000"/>
              </a:lnSpc>
              <a:spcBef>
                <a:spcPts val="500"/>
              </a:spcBef>
              <a:buFont typeface="Wingdings" panose="05000000000000000000" pitchFamily="2" charset="2"/>
              <a:buChar char="ü"/>
              <a:defRPr sz="2400" kern="1200">
                <a:solidFill>
                  <a:schemeClr val="tx1"/>
                </a:solidFill>
                <a:latin typeface="+mn-lt"/>
                <a:ea typeface="+mn-ea"/>
                <a:cs typeface="+mn-cs"/>
              </a:defRPr>
            </a:lvl2pPr>
            <a:lvl3pPr marL="714375" indent="-179388" algn="l" defTabSz="914400" rtl="0" eaLnBrk="1" latinLnBrk="1"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ko-KR" sz="1800" dirty="0"/>
              <a:t>DIETFITS study</a:t>
            </a:r>
          </a:p>
          <a:p>
            <a:pPr lvl="1"/>
            <a:r>
              <a:rPr lang="en-US" altLang="ko-KR" sz="1600" dirty="0"/>
              <a:t>RCT, 12 months </a:t>
            </a:r>
          </a:p>
          <a:p>
            <a:pPr lvl="1"/>
            <a:r>
              <a:rPr lang="en-US" altLang="ko-KR" sz="1600" dirty="0"/>
              <a:t>N=609 (40 y, BMI 33)</a:t>
            </a:r>
          </a:p>
          <a:p>
            <a:r>
              <a:rPr lang="en-US" altLang="ko-KR" sz="2000" dirty="0"/>
              <a:t>Intervention</a:t>
            </a:r>
          </a:p>
          <a:p>
            <a:pPr lvl="1"/>
            <a:r>
              <a:rPr lang="en-US" altLang="ko-KR" sz="1600" dirty="0"/>
              <a:t>Healthy low-fat (HLF)</a:t>
            </a:r>
          </a:p>
          <a:p>
            <a:pPr lvl="1"/>
            <a:r>
              <a:rPr lang="en-US" altLang="ko-KR" sz="1600" dirty="0"/>
              <a:t>Healthy low-carb (HLC) </a:t>
            </a:r>
          </a:p>
          <a:p>
            <a:r>
              <a:rPr lang="en-US" altLang="ko-KR" sz="1800" dirty="0"/>
              <a:t>Outcomes</a:t>
            </a:r>
          </a:p>
          <a:p>
            <a:pPr lvl="1"/>
            <a:r>
              <a:rPr lang="en-US" altLang="ko-KR" sz="1600" dirty="0"/>
              <a:t>12-month weight change </a:t>
            </a:r>
          </a:p>
          <a:p>
            <a:pPr lvl="1"/>
            <a:endParaRPr lang="en-US" altLang="ko-KR" sz="1600" dirty="0"/>
          </a:p>
          <a:p>
            <a:pPr lvl="1"/>
            <a:endParaRPr lang="en-US" altLang="ko-KR" sz="1600" dirty="0"/>
          </a:p>
          <a:p>
            <a:pPr lvl="1"/>
            <a:endParaRPr lang="en-US" altLang="ko-KR" sz="1600" dirty="0"/>
          </a:p>
          <a:p>
            <a:endParaRPr lang="ko-KR" altLang="en-US" sz="1800" dirty="0"/>
          </a:p>
        </p:txBody>
      </p:sp>
      <p:sp>
        <p:nvSpPr>
          <p:cNvPr id="4" name="TextBox 3">
            <a:extLst>
              <a:ext uri="{FF2B5EF4-FFF2-40B4-BE49-F238E27FC236}">
                <a16:creationId xmlns:a16="http://schemas.microsoft.com/office/drawing/2014/main" id="{FA0C079A-DFA5-1E70-C469-8D016C3A3050}"/>
              </a:ext>
            </a:extLst>
          </p:cNvPr>
          <p:cNvSpPr txBox="1"/>
          <p:nvPr/>
        </p:nvSpPr>
        <p:spPr>
          <a:xfrm>
            <a:off x="184809" y="6384597"/>
            <a:ext cx="3592285" cy="276999"/>
          </a:xfrm>
          <a:prstGeom prst="rect">
            <a:avLst/>
          </a:prstGeom>
          <a:noFill/>
        </p:spPr>
        <p:txBody>
          <a:bodyPr wrap="square" rtlCol="0">
            <a:spAutoFit/>
          </a:bodyPr>
          <a:lstStyle/>
          <a:p>
            <a:r>
              <a:rPr lang="en-US" altLang="ko-KR" sz="1200" dirty="0">
                <a:latin typeface="Arial" panose="020B0604020202020204" pitchFamily="34" charset="0"/>
                <a:cs typeface="Arial" panose="020B0604020202020204" pitchFamily="34" charset="0"/>
              </a:rPr>
              <a:t>(Gardner et al, JAMA 2018)</a:t>
            </a:r>
            <a:endParaRPr lang="ko-KR" altLang="en-US" sz="1200" dirty="0">
              <a:latin typeface="Arial" panose="020B0604020202020204" pitchFamily="34" charset="0"/>
              <a:cs typeface="Arial" panose="020B0604020202020204" pitchFamily="34" charset="0"/>
            </a:endParaRPr>
          </a:p>
        </p:txBody>
      </p:sp>
      <p:pic>
        <p:nvPicPr>
          <p:cNvPr id="19" name="내용 개체 틀 18" descr="텍스트, 스크린샷, 번호, 폰트이(가) 표시된 사진&#10;&#10;자동 생성된 설명">
            <a:extLst>
              <a:ext uri="{FF2B5EF4-FFF2-40B4-BE49-F238E27FC236}">
                <a16:creationId xmlns:a16="http://schemas.microsoft.com/office/drawing/2014/main" id="{AB01CAE0-7C8F-AB4E-7BCE-57789D515A15}"/>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205779" y="2082599"/>
            <a:ext cx="5277535" cy="3263952"/>
          </a:xfrm>
        </p:spPr>
      </p:pic>
      <p:sp>
        <p:nvSpPr>
          <p:cNvPr id="20" name="TextBox 19">
            <a:extLst>
              <a:ext uri="{FF2B5EF4-FFF2-40B4-BE49-F238E27FC236}">
                <a16:creationId xmlns:a16="http://schemas.microsoft.com/office/drawing/2014/main" id="{4D276A4D-7C25-3C04-65BC-3924D6727925}"/>
              </a:ext>
            </a:extLst>
          </p:cNvPr>
          <p:cNvSpPr txBox="1"/>
          <p:nvPr/>
        </p:nvSpPr>
        <p:spPr>
          <a:xfrm>
            <a:off x="1542792" y="5512445"/>
            <a:ext cx="7071006" cy="646331"/>
          </a:xfrm>
          <a:prstGeom prst="rect">
            <a:avLst/>
          </a:prstGeom>
          <a:noFill/>
        </p:spPr>
        <p:txBody>
          <a:bodyPr wrap="square" rtlCol="0">
            <a:spAutoFit/>
          </a:bodyPr>
          <a:lstStyle/>
          <a:p>
            <a:r>
              <a:rPr lang="en-US" altLang="ko-KR" dirty="0">
                <a:latin typeface="+mj-lt"/>
              </a:rPr>
              <a:t>There was no significant difference in weight change between a healthy low-fat diet vs a healthy low-carbohydrate diet</a:t>
            </a:r>
            <a:endParaRPr lang="ko-KR" altLang="en-US" dirty="0">
              <a:latin typeface="+mj-lt"/>
            </a:endParaRPr>
          </a:p>
        </p:txBody>
      </p:sp>
    </p:spTree>
    <p:extLst>
      <p:ext uri="{BB962C8B-B14F-4D97-AF65-F5344CB8AC3E}">
        <p14:creationId xmlns:p14="http://schemas.microsoft.com/office/powerpoint/2010/main" val="8613401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a:extLst>
              <a:ext uri="{FF2B5EF4-FFF2-40B4-BE49-F238E27FC236}">
                <a16:creationId xmlns:a16="http://schemas.microsoft.com/office/drawing/2014/main" id="{7676A5BB-08C6-40CF-9A25-7457029722C1}"/>
              </a:ext>
            </a:extLst>
          </p:cNvPr>
          <p:cNvSpPr>
            <a:spLocks noGrp="1"/>
          </p:cNvSpPr>
          <p:nvPr>
            <p:ph type="title"/>
          </p:nvPr>
        </p:nvSpPr>
        <p:spPr>
          <a:xfrm>
            <a:off x="1355465" y="365125"/>
            <a:ext cx="10676114" cy="1325563"/>
          </a:xfrm>
        </p:spPr>
        <p:txBody>
          <a:bodyPr>
            <a:normAutofit/>
          </a:bodyPr>
          <a:lstStyle/>
          <a:p>
            <a:r>
              <a:rPr lang="en-US" altLang="ko-KR" sz="3600" dirty="0"/>
              <a:t>Moderate carb with plant/animal protein</a:t>
            </a:r>
            <a:endParaRPr lang="ko-KR" altLang="en-US" sz="3600" dirty="0"/>
          </a:p>
        </p:txBody>
      </p:sp>
      <p:graphicFrame>
        <p:nvGraphicFramePr>
          <p:cNvPr id="4" name="차트 3">
            <a:extLst>
              <a:ext uri="{FF2B5EF4-FFF2-40B4-BE49-F238E27FC236}">
                <a16:creationId xmlns:a16="http://schemas.microsoft.com/office/drawing/2014/main" id="{EC860A73-4417-4EAC-B1CC-53A1BDE395B2}"/>
              </a:ext>
            </a:extLst>
          </p:cNvPr>
          <p:cNvGraphicFramePr/>
          <p:nvPr>
            <p:extLst>
              <p:ext uri="{D42A27DB-BD31-4B8C-83A1-F6EECF244321}">
                <p14:modId xmlns:p14="http://schemas.microsoft.com/office/powerpoint/2010/main" val="4063242656"/>
              </p:ext>
            </p:extLst>
          </p:nvPr>
        </p:nvGraphicFramePr>
        <p:xfrm>
          <a:off x="5440173" y="2870872"/>
          <a:ext cx="6177496" cy="325240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B088263A-4F78-48BB-B937-EEFC934F5EBF}"/>
              </a:ext>
            </a:extLst>
          </p:cNvPr>
          <p:cNvSpPr txBox="1"/>
          <p:nvPr/>
        </p:nvSpPr>
        <p:spPr>
          <a:xfrm>
            <a:off x="1898260" y="2132735"/>
            <a:ext cx="9439515" cy="861774"/>
          </a:xfrm>
          <a:prstGeom prst="rect">
            <a:avLst/>
          </a:prstGeom>
          <a:noFill/>
        </p:spPr>
        <p:txBody>
          <a:bodyPr wrap="square" numCol="2" rtlCol="0">
            <a:spAutoFit/>
          </a:bodyPr>
          <a:lstStyle/>
          <a:p>
            <a:r>
              <a:rPr lang="en-US" altLang="ko-KR" sz="1600" b="1" dirty="0">
                <a:latin typeface="Arial" panose="020B0604020202020204" pitchFamily="34" charset="0"/>
                <a:cs typeface="Arial" panose="020B0604020202020204" pitchFamily="34" charset="0"/>
              </a:rPr>
              <a:t>MCP </a:t>
            </a:r>
            <a:r>
              <a:rPr lang="en-US" altLang="ko-KR" sz="1600" dirty="0">
                <a:latin typeface="Arial" panose="020B0604020202020204" pitchFamily="34" charset="0"/>
                <a:cs typeface="Arial" panose="020B0604020202020204" pitchFamily="34" charset="0"/>
              </a:rPr>
              <a:t>= carb 50-60% + plant/animal protein </a:t>
            </a:r>
            <a:r>
              <a:rPr lang="en-US" altLang="ko-KR" sz="1600" dirty="0">
                <a:latin typeface="Arial" panose="020B0604020202020204" pitchFamily="34" charset="0"/>
                <a:ea typeface="돋움체" panose="020B0609000101010101" pitchFamily="49" charset="-127"/>
                <a:cs typeface="Arial" panose="020B0604020202020204" pitchFamily="34" charset="0"/>
              </a:rPr>
              <a:t>≥</a:t>
            </a:r>
            <a:r>
              <a:rPr lang="en-US" altLang="ko-KR" sz="1600" dirty="0">
                <a:latin typeface="Arial" panose="020B0604020202020204" pitchFamily="34" charset="0"/>
                <a:cs typeface="Arial" panose="020B0604020202020204" pitchFamily="34" charset="0"/>
              </a:rPr>
              <a:t>1</a:t>
            </a:r>
          </a:p>
          <a:p>
            <a:r>
              <a:rPr lang="en-US" altLang="ko-KR" sz="1600" b="1" dirty="0">
                <a:latin typeface="Arial" panose="020B0604020202020204" pitchFamily="34" charset="0"/>
                <a:cs typeface="Arial" panose="020B0604020202020204" pitchFamily="34" charset="0"/>
              </a:rPr>
              <a:t>MCA </a:t>
            </a:r>
            <a:r>
              <a:rPr lang="en-US" altLang="ko-KR" sz="1600" dirty="0">
                <a:latin typeface="Arial" panose="020B0604020202020204" pitchFamily="34" charset="0"/>
                <a:cs typeface="Arial" panose="020B0604020202020204" pitchFamily="34" charset="0"/>
              </a:rPr>
              <a:t>= carb 50-60% + plant/animal protein </a:t>
            </a:r>
            <a:r>
              <a:rPr lang="en-US" altLang="ko-KR" sz="1600" dirty="0">
                <a:latin typeface="Arial" panose="020B0604020202020204" pitchFamily="34" charset="0"/>
                <a:ea typeface="돋움체" panose="020B0609000101010101" pitchFamily="49" charset="-127"/>
                <a:cs typeface="Arial" panose="020B0604020202020204" pitchFamily="34" charset="0"/>
              </a:rPr>
              <a:t>&lt;</a:t>
            </a:r>
            <a:r>
              <a:rPr lang="en-US" altLang="ko-KR" sz="1600" dirty="0">
                <a:latin typeface="Arial" panose="020B0604020202020204" pitchFamily="34" charset="0"/>
                <a:cs typeface="Arial" panose="020B0604020202020204" pitchFamily="34" charset="0"/>
              </a:rPr>
              <a:t>1</a:t>
            </a:r>
          </a:p>
          <a:p>
            <a:endParaRPr lang="en-US" altLang="ko-KR" sz="1600" dirty="0">
              <a:latin typeface="Arial" panose="020B0604020202020204" pitchFamily="34" charset="0"/>
              <a:cs typeface="Arial" panose="020B0604020202020204" pitchFamily="34" charset="0"/>
            </a:endParaRPr>
          </a:p>
          <a:p>
            <a:r>
              <a:rPr lang="en-US" altLang="ko-KR" sz="1600" b="1" dirty="0">
                <a:latin typeface="Arial" panose="020B0604020202020204" pitchFamily="34" charset="0"/>
                <a:cs typeface="Arial" panose="020B0604020202020204" pitchFamily="34" charset="0"/>
              </a:rPr>
              <a:t>HCP </a:t>
            </a:r>
            <a:r>
              <a:rPr lang="en-US" altLang="ko-KR" sz="1600" dirty="0">
                <a:latin typeface="Arial" panose="020B0604020202020204" pitchFamily="34" charset="0"/>
                <a:cs typeface="Arial" panose="020B0604020202020204" pitchFamily="34" charset="0"/>
              </a:rPr>
              <a:t>= carb </a:t>
            </a:r>
            <a:r>
              <a:rPr lang="en-US" altLang="ko-KR" sz="1600" dirty="0">
                <a:latin typeface="Arial" panose="020B0604020202020204" pitchFamily="34" charset="0"/>
                <a:ea typeface="맑은 고딕" panose="020B0503020000020004" pitchFamily="50" charset="-127"/>
                <a:cs typeface="Arial" panose="020B0604020202020204" pitchFamily="34" charset="0"/>
              </a:rPr>
              <a:t>≥</a:t>
            </a:r>
            <a:r>
              <a:rPr lang="en-US" altLang="ko-KR" sz="1600" dirty="0">
                <a:latin typeface="Arial" panose="020B0604020202020204" pitchFamily="34" charset="0"/>
                <a:cs typeface="Arial" panose="020B0604020202020204" pitchFamily="34" charset="0"/>
              </a:rPr>
              <a:t>70% + plant/animal protein </a:t>
            </a:r>
            <a:r>
              <a:rPr lang="en-US" altLang="ko-KR" sz="1600" dirty="0">
                <a:latin typeface="Arial" panose="020B0604020202020204" pitchFamily="34" charset="0"/>
                <a:ea typeface="돋움체" panose="020B0609000101010101" pitchFamily="49" charset="-127"/>
                <a:cs typeface="Arial" panose="020B0604020202020204" pitchFamily="34" charset="0"/>
              </a:rPr>
              <a:t>≥</a:t>
            </a:r>
            <a:r>
              <a:rPr lang="en-US" altLang="ko-KR" sz="1600" dirty="0">
                <a:latin typeface="Arial" panose="020B0604020202020204" pitchFamily="34" charset="0"/>
                <a:cs typeface="Arial" panose="020B0604020202020204" pitchFamily="34" charset="0"/>
              </a:rPr>
              <a:t>1</a:t>
            </a:r>
          </a:p>
          <a:p>
            <a:r>
              <a:rPr lang="en-US" altLang="ko-KR" sz="1600" b="1" dirty="0">
                <a:latin typeface="Arial" panose="020B0604020202020204" pitchFamily="34" charset="0"/>
                <a:cs typeface="Arial" panose="020B0604020202020204" pitchFamily="34" charset="0"/>
              </a:rPr>
              <a:t>HCA </a:t>
            </a:r>
            <a:r>
              <a:rPr lang="en-US" altLang="ko-KR" sz="1600" dirty="0">
                <a:latin typeface="Arial" panose="020B0604020202020204" pitchFamily="34" charset="0"/>
                <a:cs typeface="Arial" panose="020B0604020202020204" pitchFamily="34" charset="0"/>
              </a:rPr>
              <a:t>= carb </a:t>
            </a:r>
            <a:r>
              <a:rPr lang="en-US" altLang="ko-KR" sz="1600" dirty="0">
                <a:latin typeface="Arial" panose="020B0604020202020204" pitchFamily="34" charset="0"/>
                <a:ea typeface="맑은 고딕" panose="020B0503020000020004" pitchFamily="50" charset="-127"/>
                <a:cs typeface="Arial" panose="020B0604020202020204" pitchFamily="34" charset="0"/>
              </a:rPr>
              <a:t>≥</a:t>
            </a:r>
            <a:r>
              <a:rPr lang="en-US" altLang="ko-KR" sz="1600" dirty="0">
                <a:latin typeface="Arial" panose="020B0604020202020204" pitchFamily="34" charset="0"/>
                <a:cs typeface="Arial" panose="020B0604020202020204" pitchFamily="34" charset="0"/>
              </a:rPr>
              <a:t>70% + plant/animal protein </a:t>
            </a:r>
            <a:r>
              <a:rPr lang="en-US" altLang="ko-KR" sz="1600" dirty="0">
                <a:latin typeface="Arial" panose="020B0604020202020204" pitchFamily="34" charset="0"/>
                <a:ea typeface="돋움체" panose="020B0609000101010101" pitchFamily="49" charset="-127"/>
                <a:cs typeface="Arial" panose="020B0604020202020204" pitchFamily="34" charset="0"/>
              </a:rPr>
              <a:t>&lt;</a:t>
            </a:r>
            <a:r>
              <a:rPr lang="en-US" altLang="ko-KR" sz="1600" dirty="0">
                <a:latin typeface="Arial" panose="020B0604020202020204" pitchFamily="34" charset="0"/>
                <a:cs typeface="Arial" panose="020B0604020202020204" pitchFamily="34" charset="0"/>
              </a:rPr>
              <a:t>1</a:t>
            </a:r>
            <a:endParaRPr lang="ko-KR" altLang="en-US" sz="16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45E68D7-D142-4F39-A664-5775DCEA1F43}"/>
              </a:ext>
            </a:extLst>
          </p:cNvPr>
          <p:cNvSpPr txBox="1"/>
          <p:nvPr/>
        </p:nvSpPr>
        <p:spPr>
          <a:xfrm>
            <a:off x="7947986" y="6406884"/>
            <a:ext cx="3669683" cy="276999"/>
          </a:xfrm>
          <a:prstGeom prst="rect">
            <a:avLst/>
          </a:prstGeom>
          <a:noFill/>
        </p:spPr>
        <p:txBody>
          <a:bodyPr wrap="square" rtlCol="0">
            <a:spAutoFit/>
          </a:bodyPr>
          <a:lstStyle/>
          <a:p>
            <a:pPr algn="r"/>
            <a:r>
              <a:rPr lang="en-US" altLang="ko-KR" sz="1200" dirty="0">
                <a:latin typeface="Arial" panose="020B0604020202020204" pitchFamily="34" charset="0"/>
                <a:cs typeface="Arial" panose="020B0604020202020204" pitchFamily="34" charset="0"/>
              </a:rPr>
              <a:t>(Ha et al Nutrition J</a:t>
            </a:r>
            <a:r>
              <a:rPr lang="ko-KR" altLang="en-US" sz="1200" dirty="0">
                <a:latin typeface="Arial" panose="020B0604020202020204" pitchFamily="34" charset="0"/>
                <a:cs typeface="Arial" panose="020B0604020202020204" pitchFamily="34" charset="0"/>
              </a:rPr>
              <a:t> </a:t>
            </a:r>
            <a:r>
              <a:rPr lang="en-US" altLang="ko-KR" sz="1200" dirty="0">
                <a:latin typeface="Arial" panose="020B0604020202020204" pitchFamily="34" charset="0"/>
                <a:cs typeface="Arial" panose="020B0604020202020204" pitchFamily="34" charset="0"/>
              </a:rPr>
              <a:t>2020)</a:t>
            </a:r>
            <a:endParaRPr lang="ko-KR" altLang="en-US" sz="1200" dirty="0">
              <a:latin typeface="Arial" panose="020B0604020202020204" pitchFamily="34" charset="0"/>
              <a:cs typeface="Arial" panose="020B0604020202020204" pitchFamily="34" charset="0"/>
            </a:endParaRPr>
          </a:p>
        </p:txBody>
      </p:sp>
      <p:pic>
        <p:nvPicPr>
          <p:cNvPr id="8" name="Picture 3" descr="F:\소스_그림(Stock)\iStockPhoto 일러스트레이터\사람들\남자.png">
            <a:extLst>
              <a:ext uri="{FF2B5EF4-FFF2-40B4-BE49-F238E27FC236}">
                <a16:creationId xmlns:a16="http://schemas.microsoft.com/office/drawing/2014/main" id="{64F68CB0-1FD1-439A-A67F-73F7BC48D46E}"/>
              </a:ext>
            </a:extLst>
          </p:cNvPr>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27821" y="3562702"/>
            <a:ext cx="267775" cy="61199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B9F3496-8D8D-42A0-82A8-C671A85E14CE}"/>
              </a:ext>
            </a:extLst>
          </p:cNvPr>
          <p:cNvSpPr txBox="1"/>
          <p:nvPr/>
        </p:nvSpPr>
        <p:spPr>
          <a:xfrm>
            <a:off x="1182660" y="1769768"/>
            <a:ext cx="5612936" cy="338554"/>
          </a:xfrm>
          <a:prstGeom prst="rect">
            <a:avLst/>
          </a:prstGeom>
          <a:noFill/>
        </p:spPr>
        <p:txBody>
          <a:bodyPr wrap="square" rtlCol="0">
            <a:spAutoFit/>
          </a:bodyPr>
          <a:lstStyle/>
          <a:p>
            <a:pPr marL="177800" indent="-177800">
              <a:buFont typeface="Wingdings" panose="05000000000000000000" pitchFamily="2" charset="2"/>
              <a:buChar char="§"/>
            </a:pPr>
            <a:r>
              <a:rPr lang="en-US" altLang="ko-KR" sz="1600" dirty="0">
                <a:latin typeface="Arial" panose="020B0604020202020204" pitchFamily="34" charset="0"/>
                <a:cs typeface="Arial" panose="020B0604020202020204" pitchFamily="34" charset="0"/>
              </a:rPr>
              <a:t>Using 2013-2017 KNHANES data for 7,965 adults</a:t>
            </a:r>
            <a:endParaRPr lang="ko-KR" altLang="en-US" sz="16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85AE51EF-94EF-4770-B54E-A087ADE210B1}"/>
              </a:ext>
            </a:extLst>
          </p:cNvPr>
          <p:cNvSpPr txBox="1"/>
          <p:nvPr/>
        </p:nvSpPr>
        <p:spPr>
          <a:xfrm>
            <a:off x="5826534" y="5908745"/>
            <a:ext cx="5791135" cy="338554"/>
          </a:xfrm>
          <a:prstGeom prst="rect">
            <a:avLst/>
          </a:prstGeom>
          <a:noFill/>
        </p:spPr>
        <p:txBody>
          <a:bodyPr wrap="square" rtlCol="0">
            <a:spAutoFit/>
          </a:bodyPr>
          <a:lstStyle/>
          <a:p>
            <a:pPr marL="176213" indent="-176213" algn="ctr">
              <a:buFont typeface="Wingdings" panose="05000000000000000000" pitchFamily="2" charset="2"/>
              <a:buChar char="ü"/>
            </a:pPr>
            <a:r>
              <a:rPr lang="en-US" altLang="ko-KR" sz="1600" dirty="0">
                <a:latin typeface="Arial" panose="020B0604020202020204" pitchFamily="34" charset="0"/>
                <a:cs typeface="Arial" panose="020B0604020202020204" pitchFamily="34" charset="0"/>
              </a:rPr>
              <a:t>Younger adult group (19-49 years):  the stronger association</a:t>
            </a:r>
          </a:p>
        </p:txBody>
      </p:sp>
      <p:graphicFrame>
        <p:nvGraphicFramePr>
          <p:cNvPr id="13" name="차트 12">
            <a:extLst>
              <a:ext uri="{FF2B5EF4-FFF2-40B4-BE49-F238E27FC236}">
                <a16:creationId xmlns:a16="http://schemas.microsoft.com/office/drawing/2014/main" id="{5CCD5328-3D28-5234-1F4C-BB02C5B26E64}"/>
              </a:ext>
            </a:extLst>
          </p:cNvPr>
          <p:cNvGraphicFramePr/>
          <p:nvPr>
            <p:extLst>
              <p:ext uri="{D42A27DB-BD31-4B8C-83A1-F6EECF244321}">
                <p14:modId xmlns:p14="http://schemas.microsoft.com/office/powerpoint/2010/main" val="1186854404"/>
              </p:ext>
            </p:extLst>
          </p:nvPr>
        </p:nvGraphicFramePr>
        <p:xfrm>
          <a:off x="1580785" y="2846459"/>
          <a:ext cx="3970526" cy="310435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22342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그룹 1002">
            <a:extLst>
              <a:ext uri="{FF2B5EF4-FFF2-40B4-BE49-F238E27FC236}">
                <a16:creationId xmlns:a16="http://schemas.microsoft.com/office/drawing/2014/main" id="{8B0C977A-B45B-4C1E-9BD1-1FCC9D478C79}"/>
              </a:ext>
            </a:extLst>
          </p:cNvPr>
          <p:cNvGrpSpPr/>
          <p:nvPr/>
        </p:nvGrpSpPr>
        <p:grpSpPr>
          <a:xfrm>
            <a:off x="11090881" y="191427"/>
            <a:ext cx="858652" cy="859054"/>
            <a:chOff x="17229207" y="228571"/>
            <a:chExt cx="858652" cy="859054"/>
          </a:xfrm>
        </p:grpSpPr>
        <p:pic>
          <p:nvPicPr>
            <p:cNvPr id="5" name="Object 6">
              <a:extLst>
                <a:ext uri="{FF2B5EF4-FFF2-40B4-BE49-F238E27FC236}">
                  <a16:creationId xmlns:a16="http://schemas.microsoft.com/office/drawing/2014/main" id="{A815FF81-A82C-4EC4-951D-9449C4410F54}"/>
                </a:ext>
              </a:extLst>
            </p:cNvPr>
            <p:cNvPicPr>
              <a:picLocks noChangeAspect="1"/>
            </p:cNvPicPr>
            <p:nvPr/>
          </p:nvPicPr>
          <p:blipFill>
            <a:blip r:embed="rId3" cstate="print"/>
            <a:stretch>
              <a:fillRect/>
            </a:stretch>
          </p:blipFill>
          <p:spPr>
            <a:xfrm>
              <a:off x="17229207" y="228571"/>
              <a:ext cx="858652" cy="859054"/>
            </a:xfrm>
            <a:prstGeom prst="rect">
              <a:avLst/>
            </a:prstGeom>
          </p:spPr>
        </p:pic>
      </p:grpSp>
      <p:grpSp>
        <p:nvGrpSpPr>
          <p:cNvPr id="6" name="그룹 1003">
            <a:extLst>
              <a:ext uri="{FF2B5EF4-FFF2-40B4-BE49-F238E27FC236}">
                <a16:creationId xmlns:a16="http://schemas.microsoft.com/office/drawing/2014/main" id="{E82B6356-1CD8-41AC-9AA1-0EB661D93EC8}"/>
              </a:ext>
            </a:extLst>
          </p:cNvPr>
          <p:cNvGrpSpPr/>
          <p:nvPr/>
        </p:nvGrpSpPr>
        <p:grpSpPr>
          <a:xfrm>
            <a:off x="242669" y="215672"/>
            <a:ext cx="858652" cy="859054"/>
            <a:chOff x="242669" y="215672"/>
            <a:chExt cx="858652" cy="859054"/>
          </a:xfrm>
        </p:grpSpPr>
        <p:pic>
          <p:nvPicPr>
            <p:cNvPr id="7" name="Object 9">
              <a:extLst>
                <a:ext uri="{FF2B5EF4-FFF2-40B4-BE49-F238E27FC236}">
                  <a16:creationId xmlns:a16="http://schemas.microsoft.com/office/drawing/2014/main" id="{F5995855-265A-4F99-8F0C-233E7E091F71}"/>
                </a:ext>
              </a:extLst>
            </p:cNvPr>
            <p:cNvPicPr>
              <a:picLocks noChangeAspect="1"/>
            </p:cNvPicPr>
            <p:nvPr/>
          </p:nvPicPr>
          <p:blipFill>
            <a:blip r:embed="rId3" cstate="print"/>
            <a:stretch>
              <a:fillRect/>
            </a:stretch>
          </p:blipFill>
          <p:spPr>
            <a:xfrm rot="-5400000">
              <a:off x="242669" y="215672"/>
              <a:ext cx="858652" cy="859054"/>
            </a:xfrm>
            <a:prstGeom prst="rect">
              <a:avLst/>
            </a:prstGeom>
          </p:spPr>
        </p:pic>
      </p:grpSp>
      <p:grpSp>
        <p:nvGrpSpPr>
          <p:cNvPr id="8" name="그룹 1004">
            <a:extLst>
              <a:ext uri="{FF2B5EF4-FFF2-40B4-BE49-F238E27FC236}">
                <a16:creationId xmlns:a16="http://schemas.microsoft.com/office/drawing/2014/main" id="{49569E3C-390A-4CBB-8697-102BFD9EC2DA}"/>
              </a:ext>
            </a:extLst>
          </p:cNvPr>
          <p:cNvGrpSpPr/>
          <p:nvPr/>
        </p:nvGrpSpPr>
        <p:grpSpPr>
          <a:xfrm>
            <a:off x="11090881" y="5806442"/>
            <a:ext cx="858652" cy="859054"/>
            <a:chOff x="17229207" y="9222820"/>
            <a:chExt cx="858652" cy="859054"/>
          </a:xfrm>
        </p:grpSpPr>
        <p:pic>
          <p:nvPicPr>
            <p:cNvPr id="9" name="Object 12">
              <a:extLst>
                <a:ext uri="{FF2B5EF4-FFF2-40B4-BE49-F238E27FC236}">
                  <a16:creationId xmlns:a16="http://schemas.microsoft.com/office/drawing/2014/main" id="{29FCEA4A-1BF7-4DBC-8F2D-FD6786758DCC}"/>
                </a:ext>
              </a:extLst>
            </p:cNvPr>
            <p:cNvPicPr>
              <a:picLocks noChangeAspect="1"/>
            </p:cNvPicPr>
            <p:nvPr/>
          </p:nvPicPr>
          <p:blipFill>
            <a:blip r:embed="rId4" cstate="print"/>
            <a:stretch>
              <a:fillRect/>
            </a:stretch>
          </p:blipFill>
          <p:spPr>
            <a:xfrm>
              <a:off x="17229207" y="9222820"/>
              <a:ext cx="858652" cy="859054"/>
            </a:xfrm>
            <a:prstGeom prst="rect">
              <a:avLst/>
            </a:prstGeom>
          </p:spPr>
        </p:pic>
      </p:grpSp>
      <p:grpSp>
        <p:nvGrpSpPr>
          <p:cNvPr id="10" name="그룹 1005">
            <a:extLst>
              <a:ext uri="{FF2B5EF4-FFF2-40B4-BE49-F238E27FC236}">
                <a16:creationId xmlns:a16="http://schemas.microsoft.com/office/drawing/2014/main" id="{A88F0AAB-48C3-4F67-A38F-115502E10D95}"/>
              </a:ext>
            </a:extLst>
          </p:cNvPr>
          <p:cNvGrpSpPr/>
          <p:nvPr/>
        </p:nvGrpSpPr>
        <p:grpSpPr>
          <a:xfrm>
            <a:off x="242668" y="5778205"/>
            <a:ext cx="858652" cy="859054"/>
            <a:chOff x="242669" y="9222619"/>
            <a:chExt cx="858652" cy="859054"/>
          </a:xfrm>
        </p:grpSpPr>
        <p:pic>
          <p:nvPicPr>
            <p:cNvPr id="11" name="Object 15">
              <a:extLst>
                <a:ext uri="{FF2B5EF4-FFF2-40B4-BE49-F238E27FC236}">
                  <a16:creationId xmlns:a16="http://schemas.microsoft.com/office/drawing/2014/main" id="{C0E0884A-A3D4-44F8-9347-88B324D8C5EA}"/>
                </a:ext>
              </a:extLst>
            </p:cNvPr>
            <p:cNvPicPr>
              <a:picLocks noChangeAspect="1"/>
            </p:cNvPicPr>
            <p:nvPr/>
          </p:nvPicPr>
          <p:blipFill>
            <a:blip r:embed="rId4" cstate="print"/>
            <a:stretch>
              <a:fillRect/>
            </a:stretch>
          </p:blipFill>
          <p:spPr>
            <a:xfrm rot="5400000">
              <a:off x="242669" y="9222619"/>
              <a:ext cx="858652" cy="859054"/>
            </a:xfrm>
            <a:prstGeom prst="rect">
              <a:avLst/>
            </a:prstGeom>
          </p:spPr>
        </p:pic>
      </p:grpSp>
      <p:grpSp>
        <p:nvGrpSpPr>
          <p:cNvPr id="18" name="그룹 17">
            <a:extLst>
              <a:ext uri="{FF2B5EF4-FFF2-40B4-BE49-F238E27FC236}">
                <a16:creationId xmlns:a16="http://schemas.microsoft.com/office/drawing/2014/main" id="{12A7675E-6D77-4F7B-9C16-51EC03A21676}"/>
              </a:ext>
            </a:extLst>
          </p:cNvPr>
          <p:cNvGrpSpPr/>
          <p:nvPr/>
        </p:nvGrpSpPr>
        <p:grpSpPr>
          <a:xfrm>
            <a:off x="3666128" y="645198"/>
            <a:ext cx="5205157" cy="1044928"/>
            <a:chOff x="1682222" y="2906536"/>
            <a:chExt cx="8617284" cy="1044928"/>
          </a:xfrm>
        </p:grpSpPr>
        <p:grpSp>
          <p:nvGrpSpPr>
            <p:cNvPr id="13" name="그룹 1001">
              <a:extLst>
                <a:ext uri="{FF2B5EF4-FFF2-40B4-BE49-F238E27FC236}">
                  <a16:creationId xmlns:a16="http://schemas.microsoft.com/office/drawing/2014/main" id="{2BC05F65-DD28-42AF-8D40-BE24173B83F8}"/>
                </a:ext>
              </a:extLst>
            </p:cNvPr>
            <p:cNvGrpSpPr/>
            <p:nvPr/>
          </p:nvGrpSpPr>
          <p:grpSpPr>
            <a:xfrm>
              <a:off x="1682222" y="2906536"/>
              <a:ext cx="8617284" cy="1044928"/>
              <a:chOff x="4680255" y="4787112"/>
              <a:chExt cx="8617284" cy="1044928"/>
            </a:xfrm>
          </p:grpSpPr>
          <p:pic>
            <p:nvPicPr>
              <p:cNvPr id="14" name="Object 2">
                <a:extLst>
                  <a:ext uri="{FF2B5EF4-FFF2-40B4-BE49-F238E27FC236}">
                    <a16:creationId xmlns:a16="http://schemas.microsoft.com/office/drawing/2014/main" id="{446106CC-1C4D-4658-90A2-B8B7CFB2A473}"/>
                  </a:ext>
                </a:extLst>
              </p:cNvPr>
              <p:cNvPicPr>
                <a:picLocks noChangeAspect="1"/>
              </p:cNvPicPr>
              <p:nvPr/>
            </p:nvPicPr>
            <p:blipFill>
              <a:blip r:embed="rId5" cstate="print"/>
              <a:stretch>
                <a:fillRect/>
              </a:stretch>
            </p:blipFill>
            <p:spPr>
              <a:xfrm>
                <a:off x="4680255" y="4787112"/>
                <a:ext cx="8617284" cy="1044928"/>
              </a:xfrm>
              <a:prstGeom prst="rect">
                <a:avLst/>
              </a:prstGeom>
            </p:spPr>
          </p:pic>
        </p:grpSp>
        <p:sp>
          <p:nvSpPr>
            <p:cNvPr id="15" name="TextBox 14">
              <a:extLst>
                <a:ext uri="{FF2B5EF4-FFF2-40B4-BE49-F238E27FC236}">
                  <a16:creationId xmlns:a16="http://schemas.microsoft.com/office/drawing/2014/main" id="{D3ED7129-9F0A-465F-8867-44D8DCED9994}"/>
                </a:ext>
              </a:extLst>
            </p:cNvPr>
            <p:cNvSpPr txBox="1"/>
            <p:nvPr/>
          </p:nvSpPr>
          <p:spPr>
            <a:xfrm>
              <a:off x="1939689" y="3088490"/>
              <a:ext cx="7998790" cy="769441"/>
            </a:xfrm>
            <a:prstGeom prst="rect">
              <a:avLst/>
            </a:prstGeom>
            <a:noFill/>
          </p:spPr>
          <p:txBody>
            <a:bodyPr wrap="square" rtlCol="0">
              <a:spAutoFit/>
            </a:bodyPr>
            <a:lstStyle/>
            <a:p>
              <a:pPr algn="ctr"/>
              <a:r>
                <a:rPr lang="en-US" altLang="ko-KR" sz="4400" dirty="0">
                  <a:solidFill>
                    <a:schemeClr val="bg1"/>
                  </a:solidFill>
                  <a:latin typeface="나눔스퀘어_ac ExtraBold" panose="020B0600000101010101" pitchFamily="50" charset="-127"/>
                  <a:ea typeface="나눔스퀘어_ac ExtraBold" panose="020B0600000101010101" pitchFamily="50" charset="-127"/>
                </a:rPr>
                <a:t>Summary</a:t>
              </a:r>
              <a:endParaRPr lang="ko-KR" altLang="en-US" sz="4400" dirty="0">
                <a:solidFill>
                  <a:schemeClr val="bg1"/>
                </a:solidFill>
                <a:latin typeface="나눔스퀘어_ac ExtraBold" panose="020B0600000101010101" pitchFamily="50" charset="-127"/>
                <a:ea typeface="나눔스퀘어_ac ExtraBold" panose="020B0600000101010101" pitchFamily="50" charset="-127"/>
              </a:endParaRPr>
            </a:p>
          </p:txBody>
        </p:sp>
      </p:grpSp>
      <p:sp>
        <p:nvSpPr>
          <p:cNvPr id="12" name="내용 개체 틀 11">
            <a:extLst>
              <a:ext uri="{FF2B5EF4-FFF2-40B4-BE49-F238E27FC236}">
                <a16:creationId xmlns:a16="http://schemas.microsoft.com/office/drawing/2014/main" id="{3253657C-ED8B-09E6-1904-D2A45D8143D3}"/>
              </a:ext>
            </a:extLst>
          </p:cNvPr>
          <p:cNvSpPr>
            <a:spLocks noGrp="1"/>
          </p:cNvSpPr>
          <p:nvPr>
            <p:ph idx="1"/>
          </p:nvPr>
        </p:nvSpPr>
        <p:spPr>
          <a:xfrm>
            <a:off x="1356207" y="1947676"/>
            <a:ext cx="10259108" cy="4351338"/>
          </a:xfrm>
        </p:spPr>
        <p:txBody>
          <a:bodyPr>
            <a:normAutofit fontScale="85000" lnSpcReduction="10000"/>
          </a:bodyPr>
          <a:lstStyle/>
          <a:p>
            <a:pPr marL="0" indent="0">
              <a:buNone/>
            </a:pPr>
            <a:r>
              <a:rPr lang="en-US" altLang="ko-KR" sz="2400" b="1" dirty="0"/>
              <a:t>No</a:t>
            </a:r>
            <a:r>
              <a:rPr lang="en-US" altLang="ko-KR" sz="2400" dirty="0"/>
              <a:t> universal definition exists low-carb diets. Generally, they provide &lt; 45% of energy from carbohydrates, with very low-carb diets as &lt; 10%. </a:t>
            </a:r>
          </a:p>
          <a:p>
            <a:pPr marL="0" indent="0">
              <a:buNone/>
            </a:pPr>
            <a:r>
              <a:rPr lang="en-US" altLang="ko-KR" sz="2400" dirty="0"/>
              <a:t>Low-carb diets offer </a:t>
            </a:r>
            <a:r>
              <a:rPr lang="en-US" altLang="ko-KR" sz="2400" b="1" dirty="0"/>
              <a:t>short-term benefits </a:t>
            </a:r>
            <a:r>
              <a:rPr lang="en-US" altLang="ko-KR" sz="2400" dirty="0"/>
              <a:t>for weight loss and improving triglycerides and HDL cholesterol. Long-term, no significant advantage over low-fat diets beyond 12 months.</a:t>
            </a:r>
          </a:p>
          <a:p>
            <a:pPr marL="0" indent="0">
              <a:buNone/>
            </a:pPr>
            <a:r>
              <a:rPr lang="en-US" altLang="ko-KR" sz="2400" b="1" dirty="0"/>
              <a:t>Traditional Korean diets </a:t>
            </a:r>
            <a:r>
              <a:rPr lang="en-US" altLang="ko-KR" sz="2400" dirty="0"/>
              <a:t>are high in carbohydrates with low in fat. Shifting toward a low-carb diet poses challenges due to the carb-rich dietary culture. </a:t>
            </a:r>
            <a:endParaRPr lang="ko-KR" altLang="en-US" sz="2400" dirty="0"/>
          </a:p>
          <a:p>
            <a:pPr marL="0" indent="0">
              <a:buNone/>
            </a:pPr>
            <a:r>
              <a:rPr lang="en-US" altLang="ko-KR" sz="2400" b="1" dirty="0"/>
              <a:t>Healthy Low-Carb diets </a:t>
            </a:r>
            <a:r>
              <a:rPr lang="en-US" altLang="ko-KR" sz="2400" dirty="0"/>
              <a:t>prioritize carbohydrate quality over quantity, incorporating whole grains, vegetables, and healthy fats.</a:t>
            </a:r>
          </a:p>
          <a:p>
            <a:pPr marL="0" indent="0">
              <a:buNone/>
            </a:pPr>
            <a:endParaRPr lang="ko-KR" altLang="en-US" sz="2400" dirty="0"/>
          </a:p>
        </p:txBody>
      </p:sp>
      <p:grpSp>
        <p:nvGrpSpPr>
          <p:cNvPr id="21" name="그룹 20">
            <a:extLst>
              <a:ext uri="{FF2B5EF4-FFF2-40B4-BE49-F238E27FC236}">
                <a16:creationId xmlns:a16="http://schemas.microsoft.com/office/drawing/2014/main" id="{52F53D56-EE81-8EAB-F9EF-071ECE4B3B1A}"/>
              </a:ext>
            </a:extLst>
          </p:cNvPr>
          <p:cNvGrpSpPr/>
          <p:nvPr/>
        </p:nvGrpSpPr>
        <p:grpSpPr>
          <a:xfrm>
            <a:off x="822297" y="2000068"/>
            <a:ext cx="575567" cy="3880048"/>
            <a:chOff x="833055" y="1997103"/>
            <a:chExt cx="575567" cy="3880048"/>
          </a:xfrm>
        </p:grpSpPr>
        <p:pic>
          <p:nvPicPr>
            <p:cNvPr id="16" name="그림 15" descr="화살이(가) 표시된 사진&#10;&#10;자동 생성된 설명">
              <a:extLst>
                <a:ext uri="{FF2B5EF4-FFF2-40B4-BE49-F238E27FC236}">
                  <a16:creationId xmlns:a16="http://schemas.microsoft.com/office/drawing/2014/main" id="{5E99495C-71BC-4F1D-9BCA-8FE7643391C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7042" y="1997103"/>
              <a:ext cx="571580" cy="581106"/>
            </a:xfrm>
            <a:prstGeom prst="rect">
              <a:avLst/>
            </a:prstGeom>
          </p:spPr>
        </p:pic>
        <p:pic>
          <p:nvPicPr>
            <p:cNvPr id="22" name="그림 21" descr="화살이(가) 표시된 사진&#10;&#10;자동 생성된 설명">
              <a:extLst>
                <a:ext uri="{FF2B5EF4-FFF2-40B4-BE49-F238E27FC236}">
                  <a16:creationId xmlns:a16="http://schemas.microsoft.com/office/drawing/2014/main" id="{7A6E411C-E16F-4CBA-B76B-BDBF2498291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3055" y="2902197"/>
              <a:ext cx="571580" cy="581106"/>
            </a:xfrm>
            <a:prstGeom prst="rect">
              <a:avLst/>
            </a:prstGeom>
          </p:spPr>
        </p:pic>
        <p:pic>
          <p:nvPicPr>
            <p:cNvPr id="2" name="그림 1" descr="화살이(가) 표시된 사진&#10;&#10;자동 생성된 설명">
              <a:extLst>
                <a:ext uri="{FF2B5EF4-FFF2-40B4-BE49-F238E27FC236}">
                  <a16:creationId xmlns:a16="http://schemas.microsoft.com/office/drawing/2014/main" id="{E23852C1-543A-8557-02E5-047DE79219C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7042" y="4313406"/>
              <a:ext cx="571580" cy="581106"/>
            </a:xfrm>
            <a:prstGeom prst="rect">
              <a:avLst/>
            </a:prstGeom>
          </p:spPr>
        </p:pic>
        <p:pic>
          <p:nvPicPr>
            <p:cNvPr id="3" name="그림 2" descr="화살이(가) 표시된 사진&#10;&#10;자동 생성된 설명">
              <a:extLst>
                <a:ext uri="{FF2B5EF4-FFF2-40B4-BE49-F238E27FC236}">
                  <a16:creationId xmlns:a16="http://schemas.microsoft.com/office/drawing/2014/main" id="{2665ADCF-7610-38F9-8B2A-FE76C29556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7042" y="5296045"/>
              <a:ext cx="571580" cy="581106"/>
            </a:xfrm>
            <a:prstGeom prst="rect">
              <a:avLst/>
            </a:prstGeom>
          </p:spPr>
        </p:pic>
      </p:grpSp>
    </p:spTree>
    <p:extLst>
      <p:ext uri="{BB962C8B-B14F-4D97-AF65-F5344CB8AC3E}">
        <p14:creationId xmlns:p14="http://schemas.microsoft.com/office/powerpoint/2010/main" val="42898196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579622F2-48FA-F27D-9F66-332EE37E0032}"/>
              </a:ext>
            </a:extLst>
          </p:cNvPr>
          <p:cNvSpPr>
            <a:spLocks noGrp="1"/>
          </p:cNvSpPr>
          <p:nvPr>
            <p:ph type="title"/>
          </p:nvPr>
        </p:nvSpPr>
        <p:spPr>
          <a:xfrm>
            <a:off x="3207381" y="3004476"/>
            <a:ext cx="6884895" cy="1496649"/>
          </a:xfrm>
        </p:spPr>
        <p:txBody>
          <a:bodyPr vert="horz" lIns="91440" tIns="45720" rIns="91440" bIns="45720" rtlCol="0" anchor="b">
            <a:normAutofit/>
          </a:bodyPr>
          <a:lstStyle/>
          <a:p>
            <a:pPr latinLnBrk="0"/>
            <a:r>
              <a:rPr lang="en-US" altLang="ko-KR" sz="3600" kern="1200" dirty="0">
                <a:solidFill>
                  <a:schemeClr val="tx1">
                    <a:lumMod val="65000"/>
                    <a:lumOff val="35000"/>
                  </a:schemeClr>
                </a:solidFill>
                <a:latin typeface="Aharoni" panose="02010803020104030203" pitchFamily="2" charset="-79"/>
                <a:ea typeface="ADLaM Display" panose="02010000000000000000" pitchFamily="2" charset="0"/>
                <a:cs typeface="Aharoni" panose="02010803020104030203" pitchFamily="2" charset="-79"/>
              </a:rPr>
              <a:t>Thank you for listening</a:t>
            </a:r>
          </a:p>
        </p:txBody>
      </p:sp>
      <p:pic>
        <p:nvPicPr>
          <p:cNvPr id="4" name="그림 3" descr="그림, 스케치, 클립아트, 만화 영화이(가) 표시된 사진&#10;&#10;자동 생성된 설명">
            <a:extLst>
              <a:ext uri="{FF2B5EF4-FFF2-40B4-BE49-F238E27FC236}">
                <a16:creationId xmlns:a16="http://schemas.microsoft.com/office/drawing/2014/main" id="{5362B105-A272-FA6C-E4F8-9A7B1B8E2B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3131" y="2098927"/>
            <a:ext cx="1633234" cy="2563889"/>
          </a:xfrm>
          <a:prstGeom prst="rect">
            <a:avLst/>
          </a:prstGeom>
        </p:spPr>
      </p:pic>
      <p:pic>
        <p:nvPicPr>
          <p:cNvPr id="5" name="그림 4" descr="원, 노랑, 창의성이(가) 표시된 사진&#10;&#10;자동 생성된 설명">
            <a:extLst>
              <a:ext uri="{FF2B5EF4-FFF2-40B4-BE49-F238E27FC236}">
                <a16:creationId xmlns:a16="http://schemas.microsoft.com/office/drawing/2014/main" id="{35D9FAD7-37B4-9856-A478-5155861E58FE}"/>
              </a:ext>
            </a:extLst>
          </p:cNvPr>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626316" y="3463610"/>
            <a:ext cx="593248" cy="561921"/>
          </a:xfrm>
          <a:prstGeom prst="rect">
            <a:avLst/>
          </a:prstGeom>
        </p:spPr>
      </p:pic>
      <p:pic>
        <p:nvPicPr>
          <p:cNvPr id="6" name="그림 5" descr="원, 노랑, 창의성이(가) 표시된 사진&#10;&#10;자동 생성된 설명">
            <a:extLst>
              <a:ext uri="{FF2B5EF4-FFF2-40B4-BE49-F238E27FC236}">
                <a16:creationId xmlns:a16="http://schemas.microsoft.com/office/drawing/2014/main" id="{09DB608C-A2C3-22C6-1C72-52AB78FD8BCC}"/>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074817" y="3429000"/>
            <a:ext cx="523109" cy="501314"/>
          </a:xfrm>
          <a:prstGeom prst="rect">
            <a:avLst/>
          </a:prstGeom>
        </p:spPr>
      </p:pic>
      <p:pic>
        <p:nvPicPr>
          <p:cNvPr id="8" name="그림 7" descr="원, 노랑, 다채로움, 창의성이(가) 표시된 사진&#10;&#10;자동 생성된 설명">
            <a:extLst>
              <a:ext uri="{FF2B5EF4-FFF2-40B4-BE49-F238E27FC236}">
                <a16:creationId xmlns:a16="http://schemas.microsoft.com/office/drawing/2014/main" id="{32113E2F-F00C-D515-322E-F5AE8F8FB386}"/>
              </a:ext>
            </a:extLst>
          </p:cNvPr>
          <p:cNvPicPr>
            <a:picLocks noChangeAspect="1"/>
          </p:cNvPicPr>
          <p:nvPr/>
        </p:nvPicPr>
        <p:blipFill>
          <a:blip r:embed="rId6" cstate="print">
            <a:duotone>
              <a:prstClr val="black"/>
              <a:schemeClr val="accent2">
                <a:tint val="45000"/>
                <a:satMod val="400000"/>
              </a:schemeClr>
            </a:duotone>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tretch>
            <a:fillRect/>
          </a:stretch>
        </p:blipFill>
        <p:spPr>
          <a:xfrm>
            <a:off x="9214139" y="4312989"/>
            <a:ext cx="523109" cy="531035"/>
          </a:xfrm>
          <a:prstGeom prst="rect">
            <a:avLst/>
          </a:prstGeom>
        </p:spPr>
      </p:pic>
      <p:pic>
        <p:nvPicPr>
          <p:cNvPr id="10" name="그림 9" descr="원, 노랑, 창의성이(가) 표시된 사진&#10;&#10;자동 생성된 설명">
            <a:extLst>
              <a:ext uri="{FF2B5EF4-FFF2-40B4-BE49-F238E27FC236}">
                <a16:creationId xmlns:a16="http://schemas.microsoft.com/office/drawing/2014/main" id="{3ED62D9E-A396-F45F-A16F-6BB286960714}"/>
              </a:ext>
            </a:extLst>
          </p:cNvPr>
          <p:cNvPicPr>
            <a:picLocks noChangeAspect="1"/>
          </p:cNvPicPr>
          <p:nvPr/>
        </p:nvPicPr>
        <p:blipFill>
          <a:blip r:embed="rId8"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907499" y="4488273"/>
            <a:ext cx="449616" cy="487775"/>
          </a:xfrm>
          <a:prstGeom prst="rect">
            <a:avLst/>
          </a:prstGeom>
        </p:spPr>
      </p:pic>
      <p:pic>
        <p:nvPicPr>
          <p:cNvPr id="12" name="그림 11">
            <a:extLst>
              <a:ext uri="{FF2B5EF4-FFF2-40B4-BE49-F238E27FC236}">
                <a16:creationId xmlns:a16="http://schemas.microsoft.com/office/drawing/2014/main" id="{2CBA50E8-E855-EACC-B1B2-72CADB050A92}"/>
              </a:ext>
            </a:extLst>
          </p:cNvPr>
          <p:cNvPicPr>
            <a:picLocks noChangeAspect="1"/>
          </p:cNvPicPr>
          <p:nvPr/>
        </p:nvPicPr>
        <p:blipFill>
          <a:blip r:embed="rId9"/>
          <a:stretch>
            <a:fillRect/>
          </a:stretch>
        </p:blipFill>
        <p:spPr>
          <a:xfrm>
            <a:off x="9857984" y="805609"/>
            <a:ext cx="1510638" cy="460872"/>
          </a:xfrm>
          <a:prstGeom prst="rect">
            <a:avLst/>
          </a:prstGeom>
        </p:spPr>
      </p:pic>
      <p:grpSp>
        <p:nvGrpSpPr>
          <p:cNvPr id="7" name="그룹 6">
            <a:extLst>
              <a:ext uri="{FF2B5EF4-FFF2-40B4-BE49-F238E27FC236}">
                <a16:creationId xmlns:a16="http://schemas.microsoft.com/office/drawing/2014/main" id="{9507EDD8-8D4E-8E2C-7F27-7834F1C51305}"/>
              </a:ext>
            </a:extLst>
          </p:cNvPr>
          <p:cNvGrpSpPr/>
          <p:nvPr/>
        </p:nvGrpSpPr>
        <p:grpSpPr>
          <a:xfrm>
            <a:off x="251519" y="152636"/>
            <a:ext cx="11797046" cy="6516725"/>
            <a:chOff x="-12452" y="-27384"/>
            <a:chExt cx="9192964" cy="6985535"/>
          </a:xfrm>
        </p:grpSpPr>
        <p:sp>
          <p:nvSpPr>
            <p:cNvPr id="9" name="직사각형 8">
              <a:extLst>
                <a:ext uri="{FF2B5EF4-FFF2-40B4-BE49-F238E27FC236}">
                  <a16:creationId xmlns:a16="http://schemas.microsoft.com/office/drawing/2014/main" id="{EEB58E6D-E485-D63F-94DC-298B58F76294}"/>
                </a:ext>
              </a:extLst>
            </p:cNvPr>
            <p:cNvSpPr/>
            <p:nvPr/>
          </p:nvSpPr>
          <p:spPr>
            <a:xfrm>
              <a:off x="5471" y="-27384"/>
              <a:ext cx="9138529" cy="597881"/>
            </a:xfrm>
            <a:prstGeom prst="rect">
              <a:avLst/>
            </a:prstGeom>
            <a:solidFill>
              <a:srgbClr val="F9E6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직사각형 10">
              <a:extLst>
                <a:ext uri="{FF2B5EF4-FFF2-40B4-BE49-F238E27FC236}">
                  <a16:creationId xmlns:a16="http://schemas.microsoft.com/office/drawing/2014/main" id="{332DB840-4AA2-D491-23E2-E71BEEE82123}"/>
                </a:ext>
              </a:extLst>
            </p:cNvPr>
            <p:cNvSpPr/>
            <p:nvPr/>
          </p:nvSpPr>
          <p:spPr>
            <a:xfrm>
              <a:off x="5471" y="6360270"/>
              <a:ext cx="9175041" cy="597881"/>
            </a:xfrm>
            <a:prstGeom prst="rect">
              <a:avLst/>
            </a:prstGeom>
            <a:solidFill>
              <a:srgbClr val="F9E6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직사각형 20">
              <a:extLst>
                <a:ext uri="{FF2B5EF4-FFF2-40B4-BE49-F238E27FC236}">
                  <a16:creationId xmlns:a16="http://schemas.microsoft.com/office/drawing/2014/main" id="{1973A59B-3E6B-B5EE-C4B2-ABCF17A5EB1E}"/>
                </a:ext>
              </a:extLst>
            </p:cNvPr>
            <p:cNvSpPr/>
            <p:nvPr/>
          </p:nvSpPr>
          <p:spPr>
            <a:xfrm rot="5400000">
              <a:off x="-3256136" y="3216300"/>
              <a:ext cx="6957864" cy="470496"/>
            </a:xfrm>
            <a:prstGeom prst="rect">
              <a:avLst/>
            </a:prstGeom>
            <a:solidFill>
              <a:srgbClr val="F9E6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직사각형 21">
              <a:extLst>
                <a:ext uri="{FF2B5EF4-FFF2-40B4-BE49-F238E27FC236}">
                  <a16:creationId xmlns:a16="http://schemas.microsoft.com/office/drawing/2014/main" id="{871ABEE3-6157-3892-9926-F9E1BC38E697}"/>
                </a:ext>
              </a:extLst>
            </p:cNvPr>
            <p:cNvSpPr/>
            <p:nvPr/>
          </p:nvSpPr>
          <p:spPr>
            <a:xfrm rot="5400000">
              <a:off x="5466331" y="3216298"/>
              <a:ext cx="6957862" cy="470498"/>
            </a:xfrm>
            <a:prstGeom prst="rect">
              <a:avLst/>
            </a:prstGeom>
            <a:solidFill>
              <a:srgbClr val="F9E6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Tree>
    <p:extLst>
      <p:ext uri="{BB962C8B-B14F-4D97-AF65-F5344CB8AC3E}">
        <p14:creationId xmlns:p14="http://schemas.microsoft.com/office/powerpoint/2010/main" val="2638639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a:extLst>
              <a:ext uri="{FF2B5EF4-FFF2-40B4-BE49-F238E27FC236}">
                <a16:creationId xmlns:a16="http://schemas.microsoft.com/office/drawing/2014/main" id="{F805E104-456E-B9BE-0425-0084555E14BA}"/>
              </a:ext>
            </a:extLst>
          </p:cNvPr>
          <p:cNvSpPr>
            <a:spLocks noGrp="1"/>
          </p:cNvSpPr>
          <p:nvPr>
            <p:ph type="title"/>
          </p:nvPr>
        </p:nvSpPr>
        <p:spPr/>
        <p:txBody>
          <a:bodyPr/>
          <a:lstStyle/>
          <a:p>
            <a:r>
              <a:rPr lang="en-US" altLang="ko-KR" dirty="0"/>
              <a:t>What are low-carb diets??</a:t>
            </a:r>
            <a:endParaRPr lang="ko-KR" altLang="en-US" dirty="0"/>
          </a:p>
        </p:txBody>
      </p:sp>
      <p:pic>
        <p:nvPicPr>
          <p:cNvPr id="4" name="내용 개체 틀 7" descr="화면 캡처">
            <a:extLst>
              <a:ext uri="{FF2B5EF4-FFF2-40B4-BE49-F238E27FC236}">
                <a16:creationId xmlns:a16="http://schemas.microsoft.com/office/drawing/2014/main" id="{BE90B5AD-DB7E-D72A-4ABF-5580AB84800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92521" y="2484714"/>
            <a:ext cx="2781003" cy="3268631"/>
          </a:xfrm>
          <a:prstGeom prst="rect">
            <a:avLst/>
          </a:prstGeom>
        </p:spPr>
      </p:pic>
      <p:sp>
        <p:nvSpPr>
          <p:cNvPr id="5" name="TextBox 4">
            <a:extLst>
              <a:ext uri="{FF2B5EF4-FFF2-40B4-BE49-F238E27FC236}">
                <a16:creationId xmlns:a16="http://schemas.microsoft.com/office/drawing/2014/main" id="{F0F47C2A-454B-777B-0AE0-617AFC6CD14B}"/>
              </a:ext>
            </a:extLst>
          </p:cNvPr>
          <p:cNvSpPr txBox="1"/>
          <p:nvPr/>
        </p:nvSpPr>
        <p:spPr>
          <a:xfrm>
            <a:off x="4508620" y="5986577"/>
            <a:ext cx="2257940" cy="276999"/>
          </a:xfrm>
          <a:prstGeom prst="rect">
            <a:avLst/>
          </a:prstGeom>
          <a:noFill/>
        </p:spPr>
        <p:txBody>
          <a:bodyPr wrap="square" rtlCol="0">
            <a:spAutoFit/>
          </a:bodyPr>
          <a:lstStyle/>
          <a:p>
            <a:pPr algn="r"/>
            <a:r>
              <a:rPr lang="en-US" altLang="ko-KR" sz="1200" dirty="0">
                <a:latin typeface="Arial" panose="020B0604020202020204" pitchFamily="34" charset="0"/>
                <a:cs typeface="Arial" panose="020B0604020202020204" pitchFamily="34" charset="0"/>
              </a:rPr>
              <a:t>(</a:t>
            </a:r>
            <a:r>
              <a:rPr lang="en-US" altLang="ko-KR" sz="1200" dirty="0" err="1">
                <a:latin typeface="Arial" panose="020B0604020202020204" pitchFamily="34" charset="0"/>
                <a:cs typeface="Arial" panose="020B0604020202020204" pitchFamily="34" charset="0"/>
              </a:rPr>
              <a:t>Astrup</a:t>
            </a:r>
            <a:r>
              <a:rPr lang="en-US" altLang="ko-KR" sz="1200" dirty="0">
                <a:latin typeface="Arial" panose="020B0604020202020204" pitchFamily="34" charset="0"/>
                <a:cs typeface="Arial" panose="020B0604020202020204" pitchFamily="34" charset="0"/>
              </a:rPr>
              <a:t> et al, Lancet 2014)</a:t>
            </a:r>
            <a:endParaRPr lang="ko-KR" altLang="en-US" sz="1200" dirty="0">
              <a:latin typeface="Arial" panose="020B0604020202020204" pitchFamily="34" charset="0"/>
              <a:cs typeface="Arial" panose="020B0604020202020204" pitchFamily="34" charset="0"/>
            </a:endParaRPr>
          </a:p>
        </p:txBody>
      </p:sp>
      <p:graphicFrame>
        <p:nvGraphicFramePr>
          <p:cNvPr id="6" name="표 5">
            <a:extLst>
              <a:ext uri="{FF2B5EF4-FFF2-40B4-BE49-F238E27FC236}">
                <a16:creationId xmlns:a16="http://schemas.microsoft.com/office/drawing/2014/main" id="{FCDDFC54-4EC7-CFA3-564A-DA96387EE266}"/>
              </a:ext>
            </a:extLst>
          </p:cNvPr>
          <p:cNvGraphicFramePr>
            <a:graphicFrameLocks noGrp="1"/>
          </p:cNvGraphicFramePr>
          <p:nvPr>
            <p:extLst>
              <p:ext uri="{D42A27DB-BD31-4B8C-83A1-F6EECF244321}">
                <p14:modId xmlns:p14="http://schemas.microsoft.com/office/powerpoint/2010/main" val="2591962338"/>
              </p:ext>
            </p:extLst>
          </p:nvPr>
        </p:nvGraphicFramePr>
        <p:xfrm>
          <a:off x="6766560" y="2666568"/>
          <a:ext cx="5120640" cy="2824480"/>
        </p:xfrm>
        <a:graphic>
          <a:graphicData uri="http://schemas.openxmlformats.org/drawingml/2006/table">
            <a:tbl>
              <a:tblPr firstRow="1" bandRow="1">
                <a:tableStyleId>{9D7B26C5-4107-4FEC-AEDC-1716B250A1EF}</a:tableStyleId>
              </a:tblPr>
              <a:tblGrid>
                <a:gridCol w="1195588">
                  <a:extLst>
                    <a:ext uri="{9D8B030D-6E8A-4147-A177-3AD203B41FA5}">
                      <a16:colId xmlns:a16="http://schemas.microsoft.com/office/drawing/2014/main" val="2720142799"/>
                    </a:ext>
                  </a:extLst>
                </a:gridCol>
                <a:gridCol w="852667">
                  <a:extLst>
                    <a:ext uri="{9D8B030D-6E8A-4147-A177-3AD203B41FA5}">
                      <a16:colId xmlns:a16="http://schemas.microsoft.com/office/drawing/2014/main" val="2772407541"/>
                    </a:ext>
                  </a:extLst>
                </a:gridCol>
                <a:gridCol w="843399">
                  <a:extLst>
                    <a:ext uri="{9D8B030D-6E8A-4147-A177-3AD203B41FA5}">
                      <a16:colId xmlns:a16="http://schemas.microsoft.com/office/drawing/2014/main" val="1230744854"/>
                    </a:ext>
                  </a:extLst>
                </a:gridCol>
                <a:gridCol w="824863">
                  <a:extLst>
                    <a:ext uri="{9D8B030D-6E8A-4147-A177-3AD203B41FA5}">
                      <a16:colId xmlns:a16="http://schemas.microsoft.com/office/drawing/2014/main" val="2808148081"/>
                    </a:ext>
                  </a:extLst>
                </a:gridCol>
                <a:gridCol w="704377">
                  <a:extLst>
                    <a:ext uri="{9D8B030D-6E8A-4147-A177-3AD203B41FA5}">
                      <a16:colId xmlns:a16="http://schemas.microsoft.com/office/drawing/2014/main" val="1987582632"/>
                    </a:ext>
                  </a:extLst>
                </a:gridCol>
                <a:gridCol w="699746">
                  <a:extLst>
                    <a:ext uri="{9D8B030D-6E8A-4147-A177-3AD203B41FA5}">
                      <a16:colId xmlns:a16="http://schemas.microsoft.com/office/drawing/2014/main" val="2867173481"/>
                    </a:ext>
                  </a:extLst>
                </a:gridCol>
              </a:tblGrid>
              <a:tr h="564896">
                <a:tc>
                  <a:txBody>
                    <a:bodyPr/>
                    <a:lstStyle/>
                    <a:p>
                      <a:pPr latinLnBrk="1"/>
                      <a:endParaRPr lang="ko-KR" altLang="en-US" sz="1600" dirty="0"/>
                    </a:p>
                  </a:txBody>
                  <a:tcPr anchor="ctr"/>
                </a:tc>
                <a:tc>
                  <a:txBody>
                    <a:bodyPr/>
                    <a:lstStyle/>
                    <a:p>
                      <a:pPr algn="ctr" latinLnBrk="1"/>
                      <a:r>
                        <a:rPr lang="en-US" altLang="ko-KR" sz="1400" dirty="0"/>
                        <a:t>Carb</a:t>
                      </a:r>
                      <a:endParaRPr lang="ko-KR" altLang="en-US" sz="1400" dirty="0"/>
                    </a:p>
                  </a:txBody>
                  <a:tcPr anchor="ctr">
                    <a:solidFill>
                      <a:srgbClr val="C5D4ED"/>
                    </a:solidFill>
                  </a:tcPr>
                </a:tc>
                <a:tc>
                  <a:txBody>
                    <a:bodyPr/>
                    <a:lstStyle/>
                    <a:p>
                      <a:pPr algn="ctr" latinLnBrk="1"/>
                      <a:r>
                        <a:rPr lang="en-US" altLang="ko-KR" sz="1400" dirty="0"/>
                        <a:t>Protein</a:t>
                      </a:r>
                      <a:endParaRPr lang="ko-KR" altLang="en-US" sz="1400" dirty="0"/>
                    </a:p>
                  </a:txBody>
                  <a:tcPr anchor="ctr">
                    <a:solidFill>
                      <a:srgbClr val="FFCCCC"/>
                    </a:solidFill>
                  </a:tcPr>
                </a:tc>
                <a:tc>
                  <a:txBody>
                    <a:bodyPr/>
                    <a:lstStyle/>
                    <a:p>
                      <a:pPr algn="ctr" latinLnBrk="1"/>
                      <a:r>
                        <a:rPr lang="en-US" altLang="ko-KR" sz="1400" dirty="0"/>
                        <a:t>Fat</a:t>
                      </a:r>
                      <a:endParaRPr lang="ko-KR" altLang="en-US" sz="1400" dirty="0"/>
                    </a:p>
                  </a:txBody>
                  <a:tcPr anchor="ctr"/>
                </a:tc>
                <a:tc>
                  <a:txBody>
                    <a:bodyPr/>
                    <a:lstStyle/>
                    <a:p>
                      <a:pPr algn="ctr" latinLnBrk="1"/>
                      <a:r>
                        <a:rPr lang="en-US" altLang="ko-KR" sz="1400" dirty="0"/>
                        <a:t>SFA</a:t>
                      </a:r>
                      <a:endParaRPr lang="ko-KR" altLang="en-US" sz="1400" dirty="0"/>
                    </a:p>
                  </a:txBody>
                  <a:tcPr anchor="ctr">
                    <a:solidFill>
                      <a:schemeClr val="accent6">
                        <a:lumMod val="20000"/>
                        <a:lumOff val="80000"/>
                      </a:schemeClr>
                    </a:solidFill>
                  </a:tcPr>
                </a:tc>
                <a:tc>
                  <a:txBody>
                    <a:bodyPr/>
                    <a:lstStyle/>
                    <a:p>
                      <a:pPr latinLnBrk="1"/>
                      <a:r>
                        <a:rPr lang="en-US" altLang="ko-KR" sz="1400" dirty="0"/>
                        <a:t>Non-SFA</a:t>
                      </a:r>
                      <a:endParaRPr lang="ko-KR" altLang="en-US" sz="1400" dirty="0"/>
                    </a:p>
                  </a:txBody>
                  <a:tcPr anchor="ctr">
                    <a:solidFill>
                      <a:srgbClr val="FBE2AF"/>
                    </a:solidFill>
                  </a:tcPr>
                </a:tc>
                <a:extLst>
                  <a:ext uri="{0D108BD9-81ED-4DB2-BD59-A6C34878D82A}">
                    <a16:rowId xmlns:a16="http://schemas.microsoft.com/office/drawing/2014/main" val="2666918210"/>
                  </a:ext>
                </a:extLst>
              </a:tr>
              <a:tr h="564896">
                <a:tc>
                  <a:txBody>
                    <a:bodyPr/>
                    <a:lstStyle/>
                    <a:p>
                      <a:pPr algn="ctr" latinLnBrk="1"/>
                      <a:r>
                        <a:rPr lang="en-US" altLang="ko-KR" sz="1600" dirty="0"/>
                        <a:t>Akins diet</a:t>
                      </a:r>
                      <a:endParaRPr lang="ko-KR" altLang="en-US" sz="1600" dirty="0"/>
                    </a:p>
                  </a:txBody>
                  <a:tcPr anchor="ctr">
                    <a:lnB w="12700" cap="flat" cmpd="sng" algn="ctr">
                      <a:solidFill>
                        <a:schemeClr val="tx1"/>
                      </a:solidFill>
                      <a:prstDash val="solid"/>
                      <a:round/>
                      <a:headEnd type="none" w="med" len="med"/>
                      <a:tailEnd type="none" w="med" len="med"/>
                    </a:lnB>
                    <a:noFill/>
                  </a:tcPr>
                </a:tc>
                <a:tc>
                  <a:txBody>
                    <a:bodyPr/>
                    <a:lstStyle/>
                    <a:p>
                      <a:pPr algn="ctr" latinLnBrk="1"/>
                      <a:r>
                        <a:rPr lang="en-US" altLang="ko-KR" sz="1600" dirty="0"/>
                        <a:t>5</a:t>
                      </a:r>
                      <a:endParaRPr lang="ko-KR" altLang="en-US" sz="1600" dirty="0"/>
                    </a:p>
                  </a:txBody>
                  <a:tcPr anchor="ctr">
                    <a:lnB w="12700" cap="flat" cmpd="sng" algn="ctr">
                      <a:solidFill>
                        <a:schemeClr val="tx1"/>
                      </a:solidFill>
                      <a:prstDash val="solid"/>
                      <a:round/>
                      <a:headEnd type="none" w="med" len="med"/>
                      <a:tailEnd type="none" w="med" len="med"/>
                    </a:lnB>
                    <a:solidFill>
                      <a:srgbClr val="C5D4ED"/>
                    </a:solidFill>
                  </a:tcPr>
                </a:tc>
                <a:tc>
                  <a:txBody>
                    <a:bodyPr/>
                    <a:lstStyle/>
                    <a:p>
                      <a:pPr algn="ctr" latinLnBrk="1"/>
                      <a:r>
                        <a:rPr lang="en-US" altLang="ko-KR" sz="1600" dirty="0"/>
                        <a:t>36</a:t>
                      </a:r>
                      <a:endParaRPr lang="ko-KR" altLang="en-US" sz="1600" dirty="0"/>
                    </a:p>
                  </a:txBody>
                  <a:tcPr anchor="ctr">
                    <a:lnB w="12700" cap="flat" cmpd="sng" algn="ctr">
                      <a:solidFill>
                        <a:schemeClr val="tx1"/>
                      </a:solidFill>
                      <a:prstDash val="solid"/>
                      <a:round/>
                      <a:headEnd type="none" w="med" len="med"/>
                      <a:tailEnd type="none" w="med" len="med"/>
                    </a:lnB>
                    <a:solidFill>
                      <a:srgbClr val="FFCCCC"/>
                    </a:solidFill>
                  </a:tcPr>
                </a:tc>
                <a:tc>
                  <a:txBody>
                    <a:bodyPr/>
                    <a:lstStyle/>
                    <a:p>
                      <a:pPr algn="ctr" latinLnBrk="1"/>
                      <a:r>
                        <a:rPr lang="en-US" altLang="ko-KR" sz="1600" dirty="0"/>
                        <a:t>59</a:t>
                      </a:r>
                      <a:endParaRPr lang="ko-KR" altLang="en-US" sz="1600" dirty="0"/>
                    </a:p>
                  </a:txBody>
                  <a:tcPr anchor="ctr">
                    <a:lnB w="12700" cap="flat" cmpd="sng" algn="ctr">
                      <a:solidFill>
                        <a:schemeClr val="tx1"/>
                      </a:solidFill>
                      <a:prstDash val="solid"/>
                      <a:round/>
                      <a:headEnd type="none" w="med" len="med"/>
                      <a:tailEnd type="none" w="med" len="med"/>
                    </a:lnB>
                    <a:noFill/>
                  </a:tcPr>
                </a:tc>
                <a:tc>
                  <a:txBody>
                    <a:bodyPr/>
                    <a:lstStyle/>
                    <a:p>
                      <a:pPr algn="ctr" latinLnBrk="1"/>
                      <a:r>
                        <a:rPr lang="en-US" altLang="ko-KR" sz="1600" dirty="0"/>
                        <a:t>(23</a:t>
                      </a:r>
                      <a:endParaRPr lang="ko-KR" altLang="en-US" sz="1600" dirty="0"/>
                    </a:p>
                  </a:txBody>
                  <a:tcPr anchor="ctr">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latinLnBrk="1"/>
                      <a:r>
                        <a:rPr lang="en-US" altLang="ko-KR" sz="1600" dirty="0"/>
                        <a:t>36)</a:t>
                      </a:r>
                      <a:endParaRPr lang="ko-KR" altLang="en-US" sz="1600" dirty="0"/>
                    </a:p>
                  </a:txBody>
                  <a:tcPr anchor="ctr">
                    <a:lnB w="12700" cap="flat" cmpd="sng" algn="ctr">
                      <a:solidFill>
                        <a:schemeClr val="tx1"/>
                      </a:solidFill>
                      <a:prstDash val="solid"/>
                      <a:round/>
                      <a:headEnd type="none" w="med" len="med"/>
                      <a:tailEnd type="none" w="med" len="med"/>
                    </a:lnB>
                    <a:solidFill>
                      <a:srgbClr val="FBE2AF"/>
                    </a:solidFill>
                  </a:tcPr>
                </a:tc>
                <a:extLst>
                  <a:ext uri="{0D108BD9-81ED-4DB2-BD59-A6C34878D82A}">
                    <a16:rowId xmlns:a16="http://schemas.microsoft.com/office/drawing/2014/main" val="868480509"/>
                  </a:ext>
                </a:extLst>
              </a:tr>
              <a:tr h="564896">
                <a:tc>
                  <a:txBody>
                    <a:bodyPr/>
                    <a:lstStyle/>
                    <a:p>
                      <a:pPr algn="ctr" latinLnBrk="1"/>
                      <a:r>
                        <a:rPr lang="en-US" altLang="ko-KR" sz="1600" dirty="0"/>
                        <a:t>Zone diet</a:t>
                      </a:r>
                      <a:endParaRPr lang="ko-KR" altLang="en-US" sz="16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600" dirty="0"/>
                        <a:t>40</a:t>
                      </a:r>
                      <a:endParaRPr lang="ko-KR" altLang="en-US" sz="16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4ED"/>
                    </a:solidFill>
                  </a:tcPr>
                </a:tc>
                <a:tc>
                  <a:txBody>
                    <a:bodyPr/>
                    <a:lstStyle/>
                    <a:p>
                      <a:pPr algn="ctr" latinLnBrk="1"/>
                      <a:r>
                        <a:rPr lang="en-US" altLang="ko-KR" sz="1600" dirty="0"/>
                        <a:t>30</a:t>
                      </a:r>
                      <a:endParaRPr lang="ko-KR" altLang="en-US" sz="16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latinLnBrk="1"/>
                      <a:r>
                        <a:rPr lang="en-US" altLang="ko-KR" sz="1600" dirty="0"/>
                        <a:t>30</a:t>
                      </a:r>
                      <a:endParaRPr lang="ko-KR" altLang="en-US" sz="16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600" dirty="0"/>
                        <a:t>(10</a:t>
                      </a:r>
                      <a:endParaRPr lang="ko-KR" altLang="en-US" sz="16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latinLnBrk="1"/>
                      <a:r>
                        <a:rPr lang="en-US" altLang="ko-KR" sz="1600" dirty="0"/>
                        <a:t>20)</a:t>
                      </a:r>
                      <a:endParaRPr lang="ko-KR" altLang="en-US" sz="16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2AF"/>
                    </a:solidFill>
                  </a:tcPr>
                </a:tc>
                <a:extLst>
                  <a:ext uri="{0D108BD9-81ED-4DB2-BD59-A6C34878D82A}">
                    <a16:rowId xmlns:a16="http://schemas.microsoft.com/office/drawing/2014/main" val="1984112403"/>
                  </a:ext>
                </a:extLst>
              </a:tr>
              <a:tr h="564896">
                <a:tc>
                  <a:txBody>
                    <a:bodyPr/>
                    <a:lstStyle/>
                    <a:p>
                      <a:pPr algn="ctr" latinLnBrk="1"/>
                      <a:r>
                        <a:rPr lang="en-US" altLang="ko-KR" sz="1600" dirty="0"/>
                        <a:t>Willett</a:t>
                      </a:r>
                      <a:endParaRPr lang="ko-KR" altLang="en-US" sz="16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600" dirty="0"/>
                        <a:t>45</a:t>
                      </a:r>
                      <a:endParaRPr lang="ko-KR" altLang="en-US" sz="16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4ED"/>
                    </a:solidFill>
                  </a:tcPr>
                </a:tc>
                <a:tc>
                  <a:txBody>
                    <a:bodyPr/>
                    <a:lstStyle/>
                    <a:p>
                      <a:pPr algn="ctr" latinLnBrk="1"/>
                      <a:r>
                        <a:rPr lang="en-US" altLang="ko-KR" sz="1600" dirty="0"/>
                        <a:t>15</a:t>
                      </a:r>
                      <a:endParaRPr lang="ko-KR" altLang="en-US" sz="16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latinLnBrk="1"/>
                      <a:r>
                        <a:rPr lang="en-US" altLang="ko-KR" sz="1600" dirty="0"/>
                        <a:t>40</a:t>
                      </a:r>
                      <a:endParaRPr lang="ko-KR" altLang="en-US" sz="16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600" dirty="0"/>
                        <a:t>(10</a:t>
                      </a:r>
                      <a:endParaRPr lang="ko-KR" altLang="en-US" sz="16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latinLnBrk="1"/>
                      <a:r>
                        <a:rPr lang="en-US" altLang="ko-KR" sz="1600" dirty="0"/>
                        <a:t>30)</a:t>
                      </a:r>
                      <a:endParaRPr lang="ko-KR" altLang="en-US" sz="16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2AF"/>
                    </a:solidFill>
                  </a:tcPr>
                </a:tc>
                <a:extLst>
                  <a:ext uri="{0D108BD9-81ED-4DB2-BD59-A6C34878D82A}">
                    <a16:rowId xmlns:a16="http://schemas.microsoft.com/office/drawing/2014/main" val="1000703818"/>
                  </a:ext>
                </a:extLst>
              </a:tr>
              <a:tr h="564896">
                <a:tc>
                  <a:txBody>
                    <a:bodyPr/>
                    <a:lstStyle/>
                    <a:p>
                      <a:pPr algn="ctr" latinLnBrk="1"/>
                      <a:r>
                        <a:rPr lang="en-US" altLang="ko-KR" sz="1600" dirty="0"/>
                        <a:t>AHA 2000</a:t>
                      </a:r>
                      <a:endParaRPr lang="ko-KR" altLang="en-US" sz="1600" dirty="0"/>
                    </a:p>
                  </a:txBody>
                  <a:tcPr anchor="ctr">
                    <a:lnT w="12700" cap="flat" cmpd="sng" algn="ctr">
                      <a:solidFill>
                        <a:schemeClr val="tx1"/>
                      </a:solidFill>
                      <a:prstDash val="solid"/>
                      <a:round/>
                      <a:headEnd type="none" w="med" len="med"/>
                      <a:tailEnd type="none" w="med" len="med"/>
                    </a:lnT>
                    <a:noFill/>
                  </a:tcPr>
                </a:tc>
                <a:tc>
                  <a:txBody>
                    <a:bodyPr/>
                    <a:lstStyle/>
                    <a:p>
                      <a:pPr algn="ctr" latinLnBrk="1"/>
                      <a:r>
                        <a:rPr lang="en-US" altLang="ko-KR" sz="1600" dirty="0"/>
                        <a:t>55</a:t>
                      </a:r>
                      <a:endParaRPr lang="ko-KR" altLang="en-US" sz="1600" dirty="0"/>
                    </a:p>
                  </a:txBody>
                  <a:tcPr anchor="ctr">
                    <a:lnT w="12700" cap="flat" cmpd="sng" algn="ctr">
                      <a:solidFill>
                        <a:schemeClr val="tx1"/>
                      </a:solidFill>
                      <a:prstDash val="solid"/>
                      <a:round/>
                      <a:headEnd type="none" w="med" len="med"/>
                      <a:tailEnd type="none" w="med" len="med"/>
                    </a:lnT>
                    <a:solidFill>
                      <a:srgbClr val="C5D4ED"/>
                    </a:solidFill>
                  </a:tcPr>
                </a:tc>
                <a:tc>
                  <a:txBody>
                    <a:bodyPr/>
                    <a:lstStyle/>
                    <a:p>
                      <a:pPr algn="ctr" latinLnBrk="1"/>
                      <a:r>
                        <a:rPr lang="en-US" altLang="ko-KR" sz="1600" dirty="0"/>
                        <a:t>15</a:t>
                      </a:r>
                      <a:endParaRPr lang="ko-KR" altLang="en-US" sz="1600" dirty="0"/>
                    </a:p>
                  </a:txBody>
                  <a:tcPr anchor="ctr">
                    <a:lnT w="12700" cap="flat" cmpd="sng" algn="ctr">
                      <a:solidFill>
                        <a:schemeClr val="tx1"/>
                      </a:solidFill>
                      <a:prstDash val="solid"/>
                      <a:round/>
                      <a:headEnd type="none" w="med" len="med"/>
                      <a:tailEnd type="none" w="med" len="med"/>
                    </a:lnT>
                    <a:solidFill>
                      <a:srgbClr val="FFCCCC"/>
                    </a:solidFill>
                  </a:tcPr>
                </a:tc>
                <a:tc>
                  <a:txBody>
                    <a:bodyPr/>
                    <a:lstStyle/>
                    <a:p>
                      <a:pPr algn="ctr" latinLnBrk="1"/>
                      <a:r>
                        <a:rPr lang="en-US" altLang="ko-KR" sz="1600" dirty="0"/>
                        <a:t>30</a:t>
                      </a:r>
                      <a:endParaRPr lang="ko-KR" altLang="en-US" sz="1600" dirty="0"/>
                    </a:p>
                  </a:txBody>
                  <a:tcPr anchor="ctr">
                    <a:lnT w="12700" cap="flat" cmpd="sng" algn="ctr">
                      <a:solidFill>
                        <a:schemeClr val="tx1"/>
                      </a:solidFill>
                      <a:prstDash val="solid"/>
                      <a:round/>
                      <a:headEnd type="none" w="med" len="med"/>
                      <a:tailEnd type="none" w="med" len="med"/>
                    </a:lnT>
                    <a:noFill/>
                  </a:tcPr>
                </a:tc>
                <a:tc>
                  <a:txBody>
                    <a:bodyPr/>
                    <a:lstStyle/>
                    <a:p>
                      <a:pPr algn="ctr" latinLnBrk="1"/>
                      <a:r>
                        <a:rPr lang="en-US" altLang="ko-KR" sz="1600" dirty="0"/>
                        <a:t>(10</a:t>
                      </a:r>
                      <a:endParaRPr lang="ko-KR" altLang="en-US" sz="1600" dirty="0"/>
                    </a:p>
                  </a:txBody>
                  <a:tcPr anchor="ctr">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latinLnBrk="1"/>
                      <a:r>
                        <a:rPr lang="en-US" altLang="ko-KR" sz="1600" dirty="0"/>
                        <a:t>20)</a:t>
                      </a:r>
                      <a:endParaRPr lang="ko-KR" altLang="en-US" sz="1600" dirty="0"/>
                    </a:p>
                  </a:txBody>
                  <a:tcPr anchor="ctr">
                    <a:lnT w="12700" cap="flat" cmpd="sng" algn="ctr">
                      <a:solidFill>
                        <a:schemeClr val="tx1"/>
                      </a:solidFill>
                      <a:prstDash val="solid"/>
                      <a:round/>
                      <a:headEnd type="none" w="med" len="med"/>
                      <a:tailEnd type="none" w="med" len="med"/>
                    </a:lnT>
                    <a:solidFill>
                      <a:srgbClr val="FBE2AF"/>
                    </a:solidFill>
                  </a:tcPr>
                </a:tc>
                <a:extLst>
                  <a:ext uri="{0D108BD9-81ED-4DB2-BD59-A6C34878D82A}">
                    <a16:rowId xmlns:a16="http://schemas.microsoft.com/office/drawing/2014/main" val="844302926"/>
                  </a:ext>
                </a:extLst>
              </a:tr>
            </a:tbl>
          </a:graphicData>
        </a:graphic>
      </p:graphicFrame>
      <p:sp>
        <p:nvSpPr>
          <p:cNvPr id="7" name="TextBox 6">
            <a:extLst>
              <a:ext uri="{FF2B5EF4-FFF2-40B4-BE49-F238E27FC236}">
                <a16:creationId xmlns:a16="http://schemas.microsoft.com/office/drawing/2014/main" id="{7D090185-B701-0F14-A7E7-DB3C3EE1A918}"/>
              </a:ext>
            </a:extLst>
          </p:cNvPr>
          <p:cNvSpPr txBox="1"/>
          <p:nvPr/>
        </p:nvSpPr>
        <p:spPr>
          <a:xfrm>
            <a:off x="10124438" y="2328014"/>
            <a:ext cx="1762762" cy="338554"/>
          </a:xfrm>
          <a:prstGeom prst="rect">
            <a:avLst/>
          </a:prstGeom>
          <a:noFill/>
        </p:spPr>
        <p:txBody>
          <a:bodyPr wrap="square" rtlCol="0">
            <a:spAutoFit/>
          </a:bodyPr>
          <a:lstStyle/>
          <a:p>
            <a:pPr algn="r"/>
            <a:r>
              <a:rPr lang="en-US" altLang="ko-KR" sz="1600" dirty="0"/>
              <a:t>(% of energy)</a:t>
            </a:r>
            <a:endParaRPr lang="ko-KR" altLang="en-US" sz="1600" dirty="0"/>
          </a:p>
        </p:txBody>
      </p:sp>
      <p:sp>
        <p:nvSpPr>
          <p:cNvPr id="8" name="내용 개체 틀 5">
            <a:extLst>
              <a:ext uri="{FF2B5EF4-FFF2-40B4-BE49-F238E27FC236}">
                <a16:creationId xmlns:a16="http://schemas.microsoft.com/office/drawing/2014/main" id="{70D5BCD7-8164-B98E-9B5D-A8E1E4EDB329}"/>
              </a:ext>
            </a:extLst>
          </p:cNvPr>
          <p:cNvSpPr txBox="1">
            <a:spLocks/>
          </p:cNvSpPr>
          <p:nvPr/>
        </p:nvSpPr>
        <p:spPr>
          <a:xfrm>
            <a:off x="99952" y="2230379"/>
            <a:ext cx="3662679" cy="3234253"/>
          </a:xfrm>
          <a:prstGeom prst="rect">
            <a:avLst/>
          </a:prstGeom>
        </p:spPr>
        <p:txBody>
          <a:bodyPr vert="horz" lIns="91440" tIns="45720" rIns="91440" bIns="45720" rtlCol="0">
            <a:normAutofit/>
          </a:bodyPr>
          <a:lstStyle>
            <a:lvl1pPr marL="228600" indent="-228600" algn="l" defTabSz="914400" rtl="0" eaLnBrk="1" latinLnBrk="1" hangingPunct="1">
              <a:lnSpc>
                <a:spcPct val="15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446088" indent="-177800" algn="l" defTabSz="914400" rtl="0" eaLnBrk="1" latinLnBrk="1" hangingPunct="1">
              <a:lnSpc>
                <a:spcPct val="150000"/>
              </a:lnSpc>
              <a:spcBef>
                <a:spcPts val="500"/>
              </a:spcBef>
              <a:buFont typeface="Wingdings" panose="05000000000000000000" pitchFamily="2" charset="2"/>
              <a:buChar char="ü"/>
              <a:defRPr sz="2400" kern="1200">
                <a:solidFill>
                  <a:schemeClr val="tx1"/>
                </a:solidFill>
                <a:latin typeface="+mn-lt"/>
                <a:ea typeface="+mn-ea"/>
                <a:cs typeface="+mn-cs"/>
              </a:defRPr>
            </a:lvl2pPr>
            <a:lvl3pPr marL="714375" indent="-179388" algn="l" defTabSz="914400" rtl="0" eaLnBrk="1" latinLnBrk="1"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2075" indent="0">
              <a:buNone/>
            </a:pPr>
            <a:r>
              <a:rPr lang="en-US" altLang="ko-KR" sz="1800" dirty="0">
                <a:latin typeface="나눔스퀘어라운드 Bold" panose="020B0600000101010101" pitchFamily="50" charset="-127"/>
                <a:ea typeface="나눔스퀘어라운드 Bold" panose="020B0600000101010101" pitchFamily="50" charset="-127"/>
              </a:rPr>
              <a:t>★ </a:t>
            </a:r>
            <a:r>
              <a:rPr lang="en-US" altLang="ko-KR" sz="1800" dirty="0"/>
              <a:t>History</a:t>
            </a:r>
          </a:p>
          <a:p>
            <a:pPr marL="355600" lvl="1" indent="-173038"/>
            <a:r>
              <a:rPr lang="en-US" altLang="ko-KR" sz="1600" dirty="0"/>
              <a:t>1860s – a strategy for weight loss</a:t>
            </a:r>
          </a:p>
          <a:p>
            <a:pPr marL="355600" lvl="1" indent="-173038"/>
            <a:r>
              <a:rPr lang="en-US" altLang="ko-KR" sz="1600" dirty="0"/>
              <a:t>early 1970 – public interest</a:t>
            </a:r>
          </a:p>
          <a:p>
            <a:pPr marL="355600" lvl="1" indent="-173038"/>
            <a:r>
              <a:rPr lang="en-US" altLang="ko-KR" sz="1600" dirty="0"/>
              <a:t>many commercial low-carb diets</a:t>
            </a:r>
          </a:p>
          <a:p>
            <a:pPr marL="447675" lvl="2" indent="-184150"/>
            <a:r>
              <a:rPr lang="en-US" altLang="ko-KR" sz="1400" dirty="0"/>
              <a:t>Atkins, Zone, Paleolithic</a:t>
            </a:r>
            <a:endParaRPr lang="ko-KR" altLang="en-US" sz="1400" dirty="0"/>
          </a:p>
        </p:txBody>
      </p:sp>
      <p:grpSp>
        <p:nvGrpSpPr>
          <p:cNvPr id="15" name="그룹 14">
            <a:extLst>
              <a:ext uri="{FF2B5EF4-FFF2-40B4-BE49-F238E27FC236}">
                <a16:creationId xmlns:a16="http://schemas.microsoft.com/office/drawing/2014/main" id="{4C0DE0BB-3231-47AD-B8E0-A28140D18FA5}"/>
              </a:ext>
            </a:extLst>
          </p:cNvPr>
          <p:cNvGrpSpPr/>
          <p:nvPr/>
        </p:nvGrpSpPr>
        <p:grpSpPr>
          <a:xfrm>
            <a:off x="4776631" y="1170165"/>
            <a:ext cx="3263917" cy="365125"/>
            <a:chOff x="1167715" y="2605894"/>
            <a:chExt cx="3263917" cy="365125"/>
          </a:xfrm>
        </p:grpSpPr>
        <p:pic>
          <p:nvPicPr>
            <p:cNvPr id="9" name="Object 3">
              <a:extLst>
                <a:ext uri="{FF2B5EF4-FFF2-40B4-BE49-F238E27FC236}">
                  <a16:creationId xmlns:a16="http://schemas.microsoft.com/office/drawing/2014/main" id="{1AEAB11E-0A91-4CAD-9312-35965FBE5886}"/>
                </a:ext>
              </a:extLst>
            </p:cNvPr>
            <p:cNvPicPr>
              <a:picLocks noChangeAspect="1"/>
            </p:cNvPicPr>
            <p:nvPr/>
          </p:nvPicPr>
          <p:blipFill rotWithShape="1">
            <a:blip r:embed="rId4" cstate="print"/>
            <a:srcRect l="7290" t="-15227" r="45666" b="-58041"/>
            <a:stretch/>
          </p:blipFill>
          <p:spPr>
            <a:xfrm>
              <a:off x="1167715" y="2605894"/>
              <a:ext cx="2372937" cy="365125"/>
            </a:xfrm>
            <a:prstGeom prst="rect">
              <a:avLst/>
            </a:prstGeom>
          </p:spPr>
        </p:pic>
        <p:pic>
          <p:nvPicPr>
            <p:cNvPr id="13" name="Object 3">
              <a:extLst>
                <a:ext uri="{FF2B5EF4-FFF2-40B4-BE49-F238E27FC236}">
                  <a16:creationId xmlns:a16="http://schemas.microsoft.com/office/drawing/2014/main" id="{2C6AEB37-ACEA-4FD8-B296-4A96E27DE47A}"/>
                </a:ext>
              </a:extLst>
            </p:cNvPr>
            <p:cNvPicPr>
              <a:picLocks noChangeAspect="1"/>
            </p:cNvPicPr>
            <p:nvPr/>
          </p:nvPicPr>
          <p:blipFill rotWithShape="1">
            <a:blip r:embed="rId4" cstate="print"/>
            <a:srcRect l="7290" t="-15227" r="74432" b="-58041"/>
            <a:stretch/>
          </p:blipFill>
          <p:spPr>
            <a:xfrm>
              <a:off x="3509709" y="2605894"/>
              <a:ext cx="921923" cy="365125"/>
            </a:xfrm>
            <a:prstGeom prst="rect">
              <a:avLst/>
            </a:prstGeom>
          </p:spPr>
        </p:pic>
      </p:grpSp>
      <p:grpSp>
        <p:nvGrpSpPr>
          <p:cNvPr id="10" name="그룹 1004">
            <a:extLst>
              <a:ext uri="{FF2B5EF4-FFF2-40B4-BE49-F238E27FC236}">
                <a16:creationId xmlns:a16="http://schemas.microsoft.com/office/drawing/2014/main" id="{0AF205FD-D52C-9844-72D5-BE2ADA28EB65}"/>
              </a:ext>
            </a:extLst>
          </p:cNvPr>
          <p:cNvGrpSpPr/>
          <p:nvPr/>
        </p:nvGrpSpPr>
        <p:grpSpPr>
          <a:xfrm>
            <a:off x="7294214" y="165448"/>
            <a:ext cx="570743" cy="486067"/>
            <a:chOff x="319453" y="4656790"/>
            <a:chExt cx="570743" cy="486067"/>
          </a:xfrm>
        </p:grpSpPr>
        <p:pic>
          <p:nvPicPr>
            <p:cNvPr id="11" name="Object 17">
              <a:extLst>
                <a:ext uri="{FF2B5EF4-FFF2-40B4-BE49-F238E27FC236}">
                  <a16:creationId xmlns:a16="http://schemas.microsoft.com/office/drawing/2014/main" id="{B1A83BFC-9719-1641-7F4C-242006B1354A}"/>
                </a:ext>
              </a:extLst>
            </p:cNvPr>
            <p:cNvPicPr>
              <a:picLocks noChangeAspect="1"/>
            </p:cNvPicPr>
            <p:nvPr/>
          </p:nvPicPr>
          <p:blipFill>
            <a:blip r:embed="rId5" cstate="print">
              <a:biLevel thresh="50000"/>
            </a:blip>
            <a:stretch>
              <a:fillRect/>
            </a:stretch>
          </p:blipFill>
          <p:spPr>
            <a:xfrm>
              <a:off x="319453" y="4656790"/>
              <a:ext cx="570743" cy="486067"/>
            </a:xfrm>
            <a:prstGeom prst="rect">
              <a:avLst/>
            </a:prstGeom>
          </p:spPr>
        </p:pic>
      </p:grpSp>
      <p:pic>
        <p:nvPicPr>
          <p:cNvPr id="14" name="그림 13" descr="텍스트, 폰트, 스크린샷, 라인이(가) 표시된 사진&#10;&#10;자동 생성된 설명">
            <a:extLst>
              <a:ext uri="{FF2B5EF4-FFF2-40B4-BE49-F238E27FC236}">
                <a16:creationId xmlns:a16="http://schemas.microsoft.com/office/drawing/2014/main" id="{449B96CA-3D05-047C-22E5-71FD6ABAF7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62631" y="1713001"/>
            <a:ext cx="5682850" cy="705803"/>
          </a:xfrm>
          <a:prstGeom prst="rect">
            <a:avLst/>
          </a:prstGeom>
        </p:spPr>
      </p:pic>
    </p:spTree>
    <p:extLst>
      <p:ext uri="{BB962C8B-B14F-4D97-AF65-F5344CB8AC3E}">
        <p14:creationId xmlns:p14="http://schemas.microsoft.com/office/powerpoint/2010/main" val="146595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10E2CCA-D2E6-D059-5495-71526448012C}"/>
              </a:ext>
            </a:extLst>
          </p:cNvPr>
          <p:cNvSpPr>
            <a:spLocks noGrp="1"/>
          </p:cNvSpPr>
          <p:nvPr>
            <p:ph type="title"/>
          </p:nvPr>
        </p:nvSpPr>
        <p:spPr/>
        <p:txBody>
          <a:bodyPr/>
          <a:lstStyle/>
          <a:p>
            <a:r>
              <a:rPr lang="en-US" altLang="ko-KR" dirty="0"/>
              <a:t>Low-carb and very-low-carb diets</a:t>
            </a:r>
            <a:endParaRPr lang="ko-KR" altLang="en-US" dirty="0"/>
          </a:p>
        </p:txBody>
      </p:sp>
      <p:sp>
        <p:nvSpPr>
          <p:cNvPr id="3" name="TextBox 2">
            <a:extLst>
              <a:ext uri="{FF2B5EF4-FFF2-40B4-BE49-F238E27FC236}">
                <a16:creationId xmlns:a16="http://schemas.microsoft.com/office/drawing/2014/main" id="{06D15C80-D310-BA3E-310D-17224B825D56}"/>
              </a:ext>
            </a:extLst>
          </p:cNvPr>
          <p:cNvSpPr txBox="1"/>
          <p:nvPr/>
        </p:nvSpPr>
        <p:spPr>
          <a:xfrm>
            <a:off x="5033660" y="5266841"/>
            <a:ext cx="3040579" cy="282545"/>
          </a:xfrm>
          <a:prstGeom prst="rect">
            <a:avLst/>
          </a:prstGeom>
          <a:noFill/>
        </p:spPr>
        <p:txBody>
          <a:bodyPr wrap="square" rtlCol="0">
            <a:spAutoFit/>
          </a:bodyPr>
          <a:lstStyle/>
          <a:p>
            <a:pPr algn="r"/>
            <a:r>
              <a:rPr lang="en-US" altLang="ko-KR" sz="1200" dirty="0">
                <a:latin typeface="Arial" panose="020B0604020202020204" pitchFamily="34" charset="0"/>
                <a:cs typeface="Arial" panose="020B0604020202020204" pitchFamily="34" charset="0"/>
              </a:rPr>
              <a:t>(Kirkpatrick et al, J Clin </a:t>
            </a:r>
            <a:r>
              <a:rPr lang="en-US" altLang="ko-KR" sz="1200" dirty="0" err="1">
                <a:latin typeface="Arial" panose="020B0604020202020204" pitchFamily="34" charset="0"/>
                <a:cs typeface="Arial" panose="020B0604020202020204" pitchFamily="34" charset="0"/>
              </a:rPr>
              <a:t>Lipidol</a:t>
            </a:r>
            <a:r>
              <a:rPr lang="en-US" altLang="ko-KR" sz="1200" dirty="0">
                <a:latin typeface="Arial" panose="020B0604020202020204" pitchFamily="34" charset="0"/>
                <a:cs typeface="Arial" panose="020B0604020202020204" pitchFamily="34" charset="0"/>
              </a:rPr>
              <a:t> 2019)</a:t>
            </a:r>
            <a:endParaRPr lang="ko-KR" altLang="en-US" sz="1200" dirty="0">
              <a:latin typeface="Arial" panose="020B0604020202020204" pitchFamily="34" charset="0"/>
              <a:cs typeface="Arial" panose="020B0604020202020204" pitchFamily="34" charset="0"/>
            </a:endParaRPr>
          </a:p>
        </p:txBody>
      </p:sp>
      <p:pic>
        <p:nvPicPr>
          <p:cNvPr id="4" name="내용 개체 틀 3" descr="텍스트, 번호, 폰트, 라인이(가) 표시된 사진&#10;&#10;자동 생성된 설명">
            <a:extLst>
              <a:ext uri="{FF2B5EF4-FFF2-40B4-BE49-F238E27FC236}">
                <a16:creationId xmlns:a16="http://schemas.microsoft.com/office/drawing/2014/main" id="{17B71F0E-E9F1-7B02-BEB0-EEC37E9D148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4363" y="2233591"/>
            <a:ext cx="7959424" cy="3092006"/>
          </a:xfrm>
          <a:prstGeom prst="rect">
            <a:avLst/>
          </a:prstGeom>
        </p:spPr>
      </p:pic>
      <p:sp>
        <p:nvSpPr>
          <p:cNvPr id="5" name="TextBox 4">
            <a:extLst>
              <a:ext uri="{FF2B5EF4-FFF2-40B4-BE49-F238E27FC236}">
                <a16:creationId xmlns:a16="http://schemas.microsoft.com/office/drawing/2014/main" id="{8960FD8B-BD2C-2EBE-A0CA-8CE984C7903E}"/>
              </a:ext>
            </a:extLst>
          </p:cNvPr>
          <p:cNvSpPr txBox="1"/>
          <p:nvPr/>
        </p:nvSpPr>
        <p:spPr>
          <a:xfrm>
            <a:off x="199061" y="1824510"/>
            <a:ext cx="9022440" cy="345332"/>
          </a:xfrm>
          <a:prstGeom prst="rect">
            <a:avLst/>
          </a:prstGeom>
          <a:noFill/>
        </p:spPr>
        <p:txBody>
          <a:bodyPr wrap="square" rtlCol="0">
            <a:spAutoFit/>
          </a:bodyPr>
          <a:lstStyle/>
          <a:p>
            <a:r>
              <a:rPr lang="en-US" altLang="ko-KR" sz="1600" b="1" u="sng" dirty="0"/>
              <a:t>A scientific statement from the National Lipid Association Nutrition and Lifestyle Task force</a:t>
            </a:r>
            <a:endParaRPr lang="ko-KR" altLang="en-US" sz="1600" b="1" u="sng" dirty="0"/>
          </a:p>
        </p:txBody>
      </p:sp>
      <p:graphicFrame>
        <p:nvGraphicFramePr>
          <p:cNvPr id="7" name="표 6">
            <a:extLst>
              <a:ext uri="{FF2B5EF4-FFF2-40B4-BE49-F238E27FC236}">
                <a16:creationId xmlns:a16="http://schemas.microsoft.com/office/drawing/2014/main" id="{36C97A06-EB37-3FD2-8E9E-D427604B247A}"/>
              </a:ext>
            </a:extLst>
          </p:cNvPr>
          <p:cNvGraphicFramePr>
            <a:graphicFrameLocks noGrp="1"/>
          </p:cNvGraphicFramePr>
          <p:nvPr>
            <p:extLst>
              <p:ext uri="{D42A27DB-BD31-4B8C-83A1-F6EECF244321}">
                <p14:modId xmlns:p14="http://schemas.microsoft.com/office/powerpoint/2010/main" val="478089161"/>
              </p:ext>
            </p:extLst>
          </p:nvPr>
        </p:nvGraphicFramePr>
        <p:xfrm>
          <a:off x="8437880" y="2133492"/>
          <a:ext cx="2653254" cy="3288360"/>
        </p:xfrm>
        <a:graphic>
          <a:graphicData uri="http://schemas.openxmlformats.org/drawingml/2006/table">
            <a:tbl>
              <a:tblPr firstRow="1" bandRow="1">
                <a:tableStyleId>{9D7B26C5-4107-4FEC-AEDC-1716B250A1EF}</a:tableStyleId>
              </a:tblPr>
              <a:tblGrid>
                <a:gridCol w="1548732">
                  <a:extLst>
                    <a:ext uri="{9D8B030D-6E8A-4147-A177-3AD203B41FA5}">
                      <a16:colId xmlns:a16="http://schemas.microsoft.com/office/drawing/2014/main" val="811011812"/>
                    </a:ext>
                  </a:extLst>
                </a:gridCol>
                <a:gridCol w="1104522">
                  <a:extLst>
                    <a:ext uri="{9D8B030D-6E8A-4147-A177-3AD203B41FA5}">
                      <a16:colId xmlns:a16="http://schemas.microsoft.com/office/drawing/2014/main" val="1777581327"/>
                    </a:ext>
                  </a:extLst>
                </a:gridCol>
              </a:tblGrid>
              <a:tr h="548060">
                <a:tc>
                  <a:txBody>
                    <a:bodyPr/>
                    <a:lstStyle/>
                    <a:p>
                      <a:pPr latinLnBrk="1"/>
                      <a:endParaRPr lang="ko-KR" altLang="en-US" sz="1600" dirty="0"/>
                    </a:p>
                  </a:txBody>
                  <a:tcPr anchor="ctr"/>
                </a:tc>
                <a:tc>
                  <a:txBody>
                    <a:bodyPr/>
                    <a:lstStyle/>
                    <a:p>
                      <a:pPr algn="ctr" latinLnBrk="1"/>
                      <a:r>
                        <a:rPr lang="en-US" altLang="ko-KR" sz="1600" dirty="0"/>
                        <a:t>Carb</a:t>
                      </a:r>
                      <a:endParaRPr lang="ko-KR" altLang="en-US" sz="1600" dirty="0"/>
                    </a:p>
                  </a:txBody>
                  <a:tcPr anchor="ctr">
                    <a:solidFill>
                      <a:srgbClr val="C5D4ED"/>
                    </a:solidFill>
                  </a:tcPr>
                </a:tc>
                <a:extLst>
                  <a:ext uri="{0D108BD9-81ED-4DB2-BD59-A6C34878D82A}">
                    <a16:rowId xmlns:a16="http://schemas.microsoft.com/office/drawing/2014/main" val="2866470368"/>
                  </a:ext>
                </a:extLst>
              </a:tr>
              <a:tr h="548060">
                <a:tc>
                  <a:txBody>
                    <a:bodyPr/>
                    <a:lstStyle/>
                    <a:p>
                      <a:pPr algn="ctr" latinLnBrk="1"/>
                      <a:r>
                        <a:rPr lang="en-US" altLang="ko-KR" sz="1600" dirty="0"/>
                        <a:t>Very-low carb</a:t>
                      </a:r>
                      <a:endParaRPr lang="ko-KR" altLang="en-US" sz="1600" dirty="0"/>
                    </a:p>
                  </a:txBody>
                  <a:tcPr anchor="ctr">
                    <a:lnB w="12700" cap="flat" cmpd="sng" algn="ctr">
                      <a:solidFill>
                        <a:schemeClr val="tx1"/>
                      </a:solidFill>
                      <a:prstDash val="solid"/>
                      <a:round/>
                      <a:headEnd type="none" w="med" len="med"/>
                      <a:tailEnd type="none" w="med" len="med"/>
                    </a:lnB>
                    <a:noFill/>
                  </a:tcPr>
                </a:tc>
                <a:tc>
                  <a:txBody>
                    <a:bodyPr/>
                    <a:lstStyle/>
                    <a:p>
                      <a:pPr algn="ctr" latinLnBrk="1"/>
                      <a:r>
                        <a:rPr lang="en-US" altLang="ko-KR" sz="1600" dirty="0"/>
                        <a:t>&lt;10%</a:t>
                      </a:r>
                      <a:endParaRPr lang="ko-KR" altLang="en-US" sz="1600" dirty="0"/>
                    </a:p>
                  </a:txBody>
                  <a:tcPr anchor="ctr">
                    <a:lnB w="12700" cap="flat" cmpd="sng" algn="ctr">
                      <a:solidFill>
                        <a:schemeClr val="tx1"/>
                      </a:solidFill>
                      <a:prstDash val="solid"/>
                      <a:round/>
                      <a:headEnd type="none" w="med" len="med"/>
                      <a:tailEnd type="none" w="med" len="med"/>
                    </a:lnB>
                    <a:solidFill>
                      <a:srgbClr val="C5D4ED"/>
                    </a:solidFill>
                  </a:tcPr>
                </a:tc>
                <a:extLst>
                  <a:ext uri="{0D108BD9-81ED-4DB2-BD59-A6C34878D82A}">
                    <a16:rowId xmlns:a16="http://schemas.microsoft.com/office/drawing/2014/main" val="2807687409"/>
                  </a:ext>
                </a:extLst>
              </a:tr>
              <a:tr h="548060">
                <a:tc>
                  <a:txBody>
                    <a:bodyPr/>
                    <a:lstStyle/>
                    <a:p>
                      <a:pPr algn="ctr" latinLnBrk="1"/>
                      <a:r>
                        <a:rPr lang="en-US" altLang="ko-KR" sz="1600" dirty="0"/>
                        <a:t>Low carb</a:t>
                      </a:r>
                      <a:endParaRPr lang="ko-KR" altLang="en-US" sz="16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600" dirty="0"/>
                        <a:t>10-25%</a:t>
                      </a:r>
                      <a:endParaRPr lang="ko-KR" altLang="en-US" sz="16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4ED"/>
                    </a:solidFill>
                  </a:tcPr>
                </a:tc>
                <a:extLst>
                  <a:ext uri="{0D108BD9-81ED-4DB2-BD59-A6C34878D82A}">
                    <a16:rowId xmlns:a16="http://schemas.microsoft.com/office/drawing/2014/main" val="1194538409"/>
                  </a:ext>
                </a:extLst>
              </a:tr>
              <a:tr h="548060">
                <a:tc>
                  <a:txBody>
                    <a:bodyPr/>
                    <a:lstStyle/>
                    <a:p>
                      <a:pPr algn="ctr" latinLnBrk="1"/>
                      <a:r>
                        <a:rPr lang="en-US" altLang="ko-KR" sz="1600" dirty="0"/>
                        <a:t>Moderate carb</a:t>
                      </a:r>
                      <a:endParaRPr lang="ko-KR" altLang="en-US" sz="16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600" dirty="0"/>
                        <a:t>26-44%</a:t>
                      </a:r>
                      <a:endParaRPr lang="ko-KR" altLang="en-US" sz="16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4ED"/>
                    </a:solidFill>
                  </a:tcPr>
                </a:tc>
                <a:extLst>
                  <a:ext uri="{0D108BD9-81ED-4DB2-BD59-A6C34878D82A}">
                    <a16:rowId xmlns:a16="http://schemas.microsoft.com/office/drawing/2014/main" val="1794565308"/>
                  </a:ext>
                </a:extLst>
              </a:tr>
              <a:tr h="548060">
                <a:tc>
                  <a:txBody>
                    <a:bodyPr/>
                    <a:lstStyle/>
                    <a:p>
                      <a:pPr algn="ctr" latinLnBrk="1"/>
                      <a:r>
                        <a:rPr lang="en-US" altLang="ko-KR" sz="1600" dirty="0"/>
                        <a:t>High carb</a:t>
                      </a:r>
                      <a:endParaRPr lang="ko-KR" altLang="en-US" sz="16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600" dirty="0"/>
                        <a:t>45-65%</a:t>
                      </a:r>
                      <a:endParaRPr lang="ko-KR" altLang="en-US" sz="16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4ED"/>
                    </a:solidFill>
                  </a:tcPr>
                </a:tc>
                <a:extLst>
                  <a:ext uri="{0D108BD9-81ED-4DB2-BD59-A6C34878D82A}">
                    <a16:rowId xmlns:a16="http://schemas.microsoft.com/office/drawing/2014/main" val="1177184650"/>
                  </a:ext>
                </a:extLst>
              </a:tr>
              <a:tr h="548060">
                <a:tc>
                  <a:txBody>
                    <a:bodyPr/>
                    <a:lstStyle/>
                    <a:p>
                      <a:pPr algn="ctr" latinLnBrk="1"/>
                      <a:r>
                        <a:rPr lang="en-US" altLang="ko-KR" sz="1600" dirty="0"/>
                        <a:t>Very-high carb</a:t>
                      </a:r>
                      <a:endParaRPr lang="ko-KR" altLang="en-US" sz="1600" dirty="0"/>
                    </a:p>
                  </a:txBody>
                  <a:tcPr anchor="ctr">
                    <a:lnT w="12700" cap="flat" cmpd="sng" algn="ctr">
                      <a:solidFill>
                        <a:schemeClr val="tx1"/>
                      </a:solidFill>
                      <a:prstDash val="solid"/>
                      <a:round/>
                      <a:headEnd type="none" w="med" len="med"/>
                      <a:tailEnd type="none" w="med" len="med"/>
                    </a:lnT>
                    <a:noFill/>
                  </a:tcPr>
                </a:tc>
                <a:tc>
                  <a:txBody>
                    <a:bodyPr/>
                    <a:lstStyle/>
                    <a:p>
                      <a:pPr algn="ctr" latinLnBrk="1"/>
                      <a:r>
                        <a:rPr lang="en-US" altLang="ko-KR" sz="1600" dirty="0"/>
                        <a:t>&gt;65%</a:t>
                      </a:r>
                      <a:endParaRPr lang="ko-KR" altLang="en-US" sz="1600" dirty="0"/>
                    </a:p>
                  </a:txBody>
                  <a:tcPr anchor="ctr">
                    <a:lnT w="12700" cap="flat" cmpd="sng" algn="ctr">
                      <a:solidFill>
                        <a:schemeClr val="tx1"/>
                      </a:solidFill>
                      <a:prstDash val="solid"/>
                      <a:round/>
                      <a:headEnd type="none" w="med" len="med"/>
                      <a:tailEnd type="none" w="med" len="med"/>
                    </a:lnT>
                    <a:solidFill>
                      <a:srgbClr val="C5D4ED"/>
                    </a:solidFill>
                  </a:tcPr>
                </a:tc>
                <a:extLst>
                  <a:ext uri="{0D108BD9-81ED-4DB2-BD59-A6C34878D82A}">
                    <a16:rowId xmlns:a16="http://schemas.microsoft.com/office/drawing/2014/main" val="3411524901"/>
                  </a:ext>
                </a:extLst>
              </a:tr>
            </a:tbl>
          </a:graphicData>
        </a:graphic>
      </p:graphicFrame>
    </p:spTree>
    <p:extLst>
      <p:ext uri="{BB962C8B-B14F-4D97-AF65-F5344CB8AC3E}">
        <p14:creationId xmlns:p14="http://schemas.microsoft.com/office/powerpoint/2010/main" val="496290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a:extLst>
              <a:ext uri="{FF2B5EF4-FFF2-40B4-BE49-F238E27FC236}">
                <a16:creationId xmlns:a16="http://schemas.microsoft.com/office/drawing/2014/main" id="{67A1D1E9-CC17-A8D6-5980-BD640ECF964F}"/>
              </a:ext>
            </a:extLst>
          </p:cNvPr>
          <p:cNvSpPr>
            <a:spLocks noGrp="1"/>
          </p:cNvSpPr>
          <p:nvPr>
            <p:ph type="title"/>
          </p:nvPr>
        </p:nvSpPr>
        <p:spPr>
          <a:xfrm>
            <a:off x="457200" y="220741"/>
            <a:ext cx="11440160" cy="1325563"/>
          </a:xfrm>
        </p:spPr>
        <p:txBody>
          <a:bodyPr>
            <a:normAutofit/>
          </a:bodyPr>
          <a:lstStyle/>
          <a:p>
            <a:r>
              <a:rPr lang="en-US" altLang="ko-KR" sz="3600" dirty="0"/>
              <a:t>Defining “low-carb” in the scientific literatures</a:t>
            </a:r>
            <a:endParaRPr lang="ko-KR" altLang="en-US" sz="3600" dirty="0"/>
          </a:p>
        </p:txBody>
      </p:sp>
      <p:pic>
        <p:nvPicPr>
          <p:cNvPr id="9" name="내용 개체 틀 8" descr="텍스트, 스크린샷, 번호이(가) 표시된 사진&#10;&#10;자동 생성된 설명">
            <a:extLst>
              <a:ext uri="{FF2B5EF4-FFF2-40B4-BE49-F238E27FC236}">
                <a16:creationId xmlns:a16="http://schemas.microsoft.com/office/drawing/2014/main" id="{10736C3D-E3D7-F256-5650-318B1F5A498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7274" y="2079466"/>
            <a:ext cx="6874418" cy="3771622"/>
          </a:xfrm>
        </p:spPr>
      </p:pic>
      <p:sp>
        <p:nvSpPr>
          <p:cNvPr id="10" name="TextBox 9">
            <a:extLst>
              <a:ext uri="{FF2B5EF4-FFF2-40B4-BE49-F238E27FC236}">
                <a16:creationId xmlns:a16="http://schemas.microsoft.com/office/drawing/2014/main" id="{7F890A41-D6BA-7637-A0E1-8D45A1B8C5C5}"/>
              </a:ext>
            </a:extLst>
          </p:cNvPr>
          <p:cNvSpPr txBox="1"/>
          <p:nvPr/>
        </p:nvSpPr>
        <p:spPr>
          <a:xfrm>
            <a:off x="7636228" y="5565677"/>
            <a:ext cx="3982735" cy="276999"/>
          </a:xfrm>
          <a:prstGeom prst="rect">
            <a:avLst/>
          </a:prstGeom>
          <a:noFill/>
        </p:spPr>
        <p:txBody>
          <a:bodyPr wrap="square" rtlCol="0">
            <a:spAutoFit/>
          </a:bodyPr>
          <a:lstStyle/>
          <a:p>
            <a:pPr algn="r"/>
            <a:r>
              <a:rPr lang="en-US" altLang="ko-KR" sz="1200" dirty="0">
                <a:latin typeface="Arial" panose="020B0604020202020204" pitchFamily="34" charset="0"/>
                <a:cs typeface="Arial" panose="020B0604020202020204" pitchFamily="34" charset="0"/>
              </a:rPr>
              <a:t>(Chacon et al, Crit Rev Food Sci </a:t>
            </a:r>
            <a:r>
              <a:rPr lang="en-US" altLang="ko-KR" sz="1200" dirty="0" err="1">
                <a:latin typeface="Arial" panose="020B0604020202020204" pitchFamily="34" charset="0"/>
                <a:cs typeface="Arial" panose="020B0604020202020204" pitchFamily="34" charset="0"/>
              </a:rPr>
              <a:t>Nutr</a:t>
            </a:r>
            <a:r>
              <a:rPr lang="en-US" altLang="ko-KR" sz="1200" dirty="0">
                <a:latin typeface="Arial" panose="020B0604020202020204" pitchFamily="34" charset="0"/>
                <a:cs typeface="Arial" panose="020B0604020202020204" pitchFamily="34" charset="0"/>
              </a:rPr>
              <a:t> 2024)</a:t>
            </a:r>
            <a:endParaRPr lang="ko-KR" altLang="en-US" sz="12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46AEE18F-E8F0-C805-B960-4B7194FD3769}"/>
              </a:ext>
            </a:extLst>
          </p:cNvPr>
          <p:cNvSpPr txBox="1"/>
          <p:nvPr/>
        </p:nvSpPr>
        <p:spPr>
          <a:xfrm>
            <a:off x="4104640" y="1472087"/>
            <a:ext cx="7630160" cy="584775"/>
          </a:xfrm>
          <a:prstGeom prst="rect">
            <a:avLst/>
          </a:prstGeom>
          <a:noFill/>
        </p:spPr>
        <p:txBody>
          <a:bodyPr wrap="square" rtlCol="0">
            <a:spAutoFit/>
          </a:bodyPr>
          <a:lstStyle/>
          <a:p>
            <a:pPr algn="r"/>
            <a:r>
              <a:rPr lang="en-US" altLang="ko-KR" sz="1600" dirty="0"/>
              <a:t>Literature published from Jan 2002 to June 2022 using 3 database,</a:t>
            </a:r>
          </a:p>
          <a:p>
            <a:pPr algn="r"/>
            <a:r>
              <a:rPr lang="en-US" altLang="ko-KR" sz="1600" dirty="0"/>
              <a:t>n=508 articles (317 RCT, 99 cross-over, 33 before-and-after, 59 other clinical trials)</a:t>
            </a:r>
            <a:endParaRPr lang="ko-KR" altLang="en-US" sz="1600" dirty="0"/>
          </a:p>
        </p:txBody>
      </p:sp>
      <p:pic>
        <p:nvPicPr>
          <p:cNvPr id="13" name="그림 12" descr="텍스트, 스크린샷, 도표, 폰트이(가) 표시된 사진&#10;&#10;자동 생성된 설명">
            <a:extLst>
              <a:ext uri="{FF2B5EF4-FFF2-40B4-BE49-F238E27FC236}">
                <a16:creationId xmlns:a16="http://schemas.microsoft.com/office/drawing/2014/main" id="{EE581C0A-A96F-9BE6-266F-0771793FCD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1692" y="2341551"/>
            <a:ext cx="4943034" cy="2926716"/>
          </a:xfrm>
          <a:prstGeom prst="rect">
            <a:avLst/>
          </a:prstGeom>
        </p:spPr>
      </p:pic>
      <p:sp>
        <p:nvSpPr>
          <p:cNvPr id="14" name="TextBox 13">
            <a:extLst>
              <a:ext uri="{FF2B5EF4-FFF2-40B4-BE49-F238E27FC236}">
                <a16:creationId xmlns:a16="http://schemas.microsoft.com/office/drawing/2014/main" id="{88C76919-D7AD-CD68-3530-85439AF78C5F}"/>
              </a:ext>
            </a:extLst>
          </p:cNvPr>
          <p:cNvSpPr txBox="1"/>
          <p:nvPr/>
        </p:nvSpPr>
        <p:spPr>
          <a:xfrm>
            <a:off x="518160" y="5930621"/>
            <a:ext cx="5435600" cy="738664"/>
          </a:xfrm>
          <a:prstGeom prst="rect">
            <a:avLst/>
          </a:prstGeom>
          <a:solidFill>
            <a:schemeClr val="accent4">
              <a:lumMod val="20000"/>
              <a:lumOff val="80000"/>
            </a:schemeClr>
          </a:solidFill>
        </p:spPr>
        <p:txBody>
          <a:bodyPr wrap="square" rtlCol="0">
            <a:spAutoFit/>
          </a:bodyPr>
          <a:lstStyle/>
          <a:p>
            <a:pPr marL="285750" indent="-285750">
              <a:buFont typeface="Wingdings" panose="05000000000000000000" pitchFamily="2" charset="2"/>
              <a:buChar char="ü"/>
            </a:pPr>
            <a:r>
              <a:rPr lang="en-US" altLang="ko-KR" sz="1400" dirty="0"/>
              <a:t>Various types of low-carb diets </a:t>
            </a:r>
          </a:p>
          <a:p>
            <a:pPr marL="285750" indent="-285750">
              <a:buFont typeface="Wingdings" panose="05000000000000000000" pitchFamily="2" charset="2"/>
              <a:buChar char="ü"/>
            </a:pPr>
            <a:r>
              <a:rPr lang="en-US" altLang="ko-KR" sz="1400" dirty="0"/>
              <a:t>Could be different metabolic effect due to range of carb intake, protein &amp; fat amount or source</a:t>
            </a:r>
          </a:p>
        </p:txBody>
      </p:sp>
      <p:pic>
        <p:nvPicPr>
          <p:cNvPr id="16" name="그림 15">
            <a:extLst>
              <a:ext uri="{FF2B5EF4-FFF2-40B4-BE49-F238E27FC236}">
                <a16:creationId xmlns:a16="http://schemas.microsoft.com/office/drawing/2014/main" id="{8B5E7CCF-6133-274D-047C-68E9E90315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23594" y="5397084"/>
            <a:ext cx="4053787" cy="119620"/>
          </a:xfrm>
          <a:prstGeom prst="rect">
            <a:avLst/>
          </a:prstGeom>
        </p:spPr>
      </p:pic>
      <p:sp>
        <p:nvSpPr>
          <p:cNvPr id="18" name="TextBox 17">
            <a:extLst>
              <a:ext uri="{FF2B5EF4-FFF2-40B4-BE49-F238E27FC236}">
                <a16:creationId xmlns:a16="http://schemas.microsoft.com/office/drawing/2014/main" id="{FE5CE606-054E-A9E4-B8CC-69BAF862DAD7}"/>
              </a:ext>
            </a:extLst>
          </p:cNvPr>
          <p:cNvSpPr txBox="1"/>
          <p:nvPr/>
        </p:nvSpPr>
        <p:spPr>
          <a:xfrm>
            <a:off x="6361942" y="5901612"/>
            <a:ext cx="4286400" cy="830997"/>
          </a:xfrm>
          <a:prstGeom prst="rect">
            <a:avLst/>
          </a:prstGeom>
          <a:solidFill>
            <a:schemeClr val="accent4">
              <a:lumMod val="40000"/>
              <a:lumOff val="60000"/>
            </a:schemeClr>
          </a:solidFill>
        </p:spPr>
        <p:txBody>
          <a:bodyPr wrap="square">
            <a:spAutoFit/>
          </a:bodyPr>
          <a:lstStyle/>
          <a:p>
            <a:r>
              <a:rPr lang="en-US" altLang="ko-KR" sz="1600" dirty="0">
                <a:latin typeface="나눔스퀘어라운드 Bold" panose="020B0600000101010101" pitchFamily="50" charset="-127"/>
                <a:ea typeface="나눔스퀘어라운드 Bold" panose="020B0600000101010101" pitchFamily="50" charset="-127"/>
              </a:rPr>
              <a:t>※  </a:t>
            </a:r>
            <a:r>
              <a:rPr lang="en-US" altLang="ko-KR" sz="1600" dirty="0"/>
              <a:t>Very-low carb   &lt; 10% (5-15%)</a:t>
            </a:r>
          </a:p>
          <a:p>
            <a:r>
              <a:rPr lang="en-US" altLang="ko-KR" sz="1600" dirty="0"/>
              <a:t>       (ketogenic)</a:t>
            </a:r>
          </a:p>
          <a:p>
            <a:r>
              <a:rPr lang="en-US" altLang="ko-KR" sz="1600" dirty="0"/>
              <a:t>      Low-carb diets  &lt; 45 (50%) </a:t>
            </a:r>
          </a:p>
        </p:txBody>
      </p:sp>
    </p:spTree>
    <p:extLst>
      <p:ext uri="{BB962C8B-B14F-4D97-AF65-F5344CB8AC3E}">
        <p14:creationId xmlns:p14="http://schemas.microsoft.com/office/powerpoint/2010/main" val="240689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그룹 2">
            <a:extLst>
              <a:ext uri="{FF2B5EF4-FFF2-40B4-BE49-F238E27FC236}">
                <a16:creationId xmlns:a16="http://schemas.microsoft.com/office/drawing/2014/main" id="{36C63D1E-F630-49E9-AFB3-67436ED1006F}"/>
              </a:ext>
            </a:extLst>
          </p:cNvPr>
          <p:cNvGrpSpPr/>
          <p:nvPr/>
        </p:nvGrpSpPr>
        <p:grpSpPr>
          <a:xfrm>
            <a:off x="763970" y="2062981"/>
            <a:ext cx="1764899" cy="1666927"/>
            <a:chOff x="2567655" y="3393899"/>
            <a:chExt cx="1071954" cy="1071954"/>
          </a:xfrm>
          <a:noFill/>
        </p:grpSpPr>
        <p:sp>
          <p:nvSpPr>
            <p:cNvPr id="4" name="타원 3">
              <a:extLst>
                <a:ext uri="{FF2B5EF4-FFF2-40B4-BE49-F238E27FC236}">
                  <a16:creationId xmlns:a16="http://schemas.microsoft.com/office/drawing/2014/main" id="{4455E3F4-EB1E-4C43-B62D-D706DD551D1A}"/>
                </a:ext>
              </a:extLst>
            </p:cNvPr>
            <p:cNvSpPr/>
            <p:nvPr/>
          </p:nvSpPr>
          <p:spPr>
            <a:xfrm>
              <a:off x="2567655" y="3393899"/>
              <a:ext cx="1071954" cy="1071954"/>
            </a:xfrm>
            <a:prstGeom prst="ellipse">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600">
                <a:solidFill>
                  <a:schemeClr val="tx1"/>
                </a:solidFill>
                <a:latin typeface="Arial" panose="020B0604020202020204" pitchFamily="34" charset="0"/>
                <a:cs typeface="Arial" panose="020B0604020202020204" pitchFamily="34" charset="0"/>
              </a:endParaRPr>
            </a:p>
          </p:txBody>
        </p:sp>
        <p:sp>
          <p:nvSpPr>
            <p:cNvPr id="5" name="타원 4">
              <a:extLst>
                <a:ext uri="{FF2B5EF4-FFF2-40B4-BE49-F238E27FC236}">
                  <a16:creationId xmlns:a16="http://schemas.microsoft.com/office/drawing/2014/main" id="{C5E16A8E-261E-4EB8-B6B0-AB133EA54DCB}"/>
                </a:ext>
              </a:extLst>
            </p:cNvPr>
            <p:cNvSpPr/>
            <p:nvPr/>
          </p:nvSpPr>
          <p:spPr>
            <a:xfrm>
              <a:off x="2592948" y="3420033"/>
              <a:ext cx="1021977" cy="1021977"/>
            </a:xfrm>
            <a:prstGeom prst="ellipse">
              <a:avLst/>
            </a:prstGeom>
            <a:solidFill>
              <a:schemeClr val="accent2">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sz="1600" dirty="0">
                  <a:solidFill>
                    <a:schemeClr val="tx1"/>
                  </a:solidFill>
                  <a:latin typeface="Arial" panose="020B0604020202020204" pitchFamily="34" charset="0"/>
                  <a:cs typeface="Arial" panose="020B0604020202020204" pitchFamily="34" charset="0"/>
                </a:rPr>
                <a:t>Low-carb</a:t>
              </a:r>
            </a:p>
            <a:p>
              <a:pPr algn="ctr"/>
              <a:r>
                <a:rPr lang="en-US" altLang="ko-KR" sz="1600" dirty="0">
                  <a:solidFill>
                    <a:schemeClr val="tx1"/>
                  </a:solidFill>
                  <a:latin typeface="Arial" panose="020B0604020202020204" pitchFamily="34" charset="0"/>
                  <a:cs typeface="Arial" panose="020B0604020202020204" pitchFamily="34" charset="0"/>
                </a:rPr>
                <a:t>(high-fat)</a:t>
              </a:r>
            </a:p>
            <a:p>
              <a:pPr algn="ctr"/>
              <a:r>
                <a:rPr lang="en-US" altLang="ko-KR" sz="1600" dirty="0">
                  <a:solidFill>
                    <a:schemeClr val="tx1"/>
                  </a:solidFill>
                  <a:latin typeface="Arial" panose="020B0604020202020204" pitchFamily="34" charset="0"/>
                  <a:cs typeface="Arial" panose="020B0604020202020204" pitchFamily="34" charset="0"/>
                </a:rPr>
                <a:t>diet</a:t>
              </a:r>
              <a:endParaRPr lang="ko-KR" altLang="en-US" sz="1600" dirty="0">
                <a:solidFill>
                  <a:schemeClr val="tx1"/>
                </a:solidFill>
                <a:latin typeface="Arial" panose="020B0604020202020204" pitchFamily="34" charset="0"/>
                <a:cs typeface="Arial" panose="020B0604020202020204" pitchFamily="34" charset="0"/>
              </a:endParaRPr>
            </a:p>
          </p:txBody>
        </p:sp>
      </p:grpSp>
      <p:grpSp>
        <p:nvGrpSpPr>
          <p:cNvPr id="6" name="그룹 5">
            <a:extLst>
              <a:ext uri="{FF2B5EF4-FFF2-40B4-BE49-F238E27FC236}">
                <a16:creationId xmlns:a16="http://schemas.microsoft.com/office/drawing/2014/main" id="{353F7E58-777C-4C53-A30E-E3273513BD0B}"/>
              </a:ext>
            </a:extLst>
          </p:cNvPr>
          <p:cNvGrpSpPr/>
          <p:nvPr/>
        </p:nvGrpSpPr>
        <p:grpSpPr>
          <a:xfrm>
            <a:off x="6656684" y="2150857"/>
            <a:ext cx="1779242" cy="1609528"/>
            <a:chOff x="2567655" y="3396314"/>
            <a:chExt cx="1131048" cy="997316"/>
          </a:xfrm>
          <a:noFill/>
        </p:grpSpPr>
        <p:sp>
          <p:nvSpPr>
            <p:cNvPr id="7" name="타원 6">
              <a:extLst>
                <a:ext uri="{FF2B5EF4-FFF2-40B4-BE49-F238E27FC236}">
                  <a16:creationId xmlns:a16="http://schemas.microsoft.com/office/drawing/2014/main" id="{C8495CD2-05FD-4D5A-AEB7-177C650E1D89}"/>
                </a:ext>
              </a:extLst>
            </p:cNvPr>
            <p:cNvSpPr/>
            <p:nvPr/>
          </p:nvSpPr>
          <p:spPr>
            <a:xfrm>
              <a:off x="2567655" y="3396314"/>
              <a:ext cx="1131048" cy="997316"/>
            </a:xfrm>
            <a:prstGeom prst="ellipse">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600">
                <a:solidFill>
                  <a:schemeClr val="tx1"/>
                </a:solidFill>
                <a:latin typeface="Arial" panose="020B0604020202020204" pitchFamily="34" charset="0"/>
                <a:cs typeface="Arial" panose="020B0604020202020204" pitchFamily="34" charset="0"/>
              </a:endParaRPr>
            </a:p>
          </p:txBody>
        </p:sp>
        <p:sp>
          <p:nvSpPr>
            <p:cNvPr id="8" name="타원 7">
              <a:extLst>
                <a:ext uri="{FF2B5EF4-FFF2-40B4-BE49-F238E27FC236}">
                  <a16:creationId xmlns:a16="http://schemas.microsoft.com/office/drawing/2014/main" id="{C66B6DD3-1E20-41F2-BB0B-BF691242685F}"/>
                </a:ext>
              </a:extLst>
            </p:cNvPr>
            <p:cNvSpPr/>
            <p:nvPr/>
          </p:nvSpPr>
          <p:spPr>
            <a:xfrm>
              <a:off x="2601828" y="3424351"/>
              <a:ext cx="1064582" cy="935904"/>
            </a:xfrm>
            <a:prstGeom prst="ellipse">
              <a:avLst/>
            </a:prstGeom>
            <a:solidFill>
              <a:schemeClr val="accent6">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sz="1600" dirty="0">
                  <a:solidFill>
                    <a:schemeClr val="tx1"/>
                  </a:solidFill>
                  <a:latin typeface="Arial" panose="020B0604020202020204" pitchFamily="34" charset="0"/>
                  <a:cs typeface="Arial" panose="020B0604020202020204" pitchFamily="34" charset="0"/>
                </a:rPr>
                <a:t>Low-fat</a:t>
              </a:r>
            </a:p>
            <a:p>
              <a:pPr algn="ctr"/>
              <a:r>
                <a:rPr lang="en-US" altLang="ko-KR" sz="1600" dirty="0">
                  <a:solidFill>
                    <a:schemeClr val="tx1"/>
                  </a:solidFill>
                  <a:latin typeface="Arial" panose="020B0604020202020204" pitchFamily="34" charset="0"/>
                  <a:cs typeface="Arial" panose="020B0604020202020204" pitchFamily="34" charset="0"/>
                </a:rPr>
                <a:t>(high-carb)</a:t>
              </a:r>
            </a:p>
            <a:p>
              <a:pPr algn="ctr"/>
              <a:r>
                <a:rPr lang="en-US" altLang="ko-KR" sz="1600" dirty="0">
                  <a:solidFill>
                    <a:schemeClr val="tx1"/>
                  </a:solidFill>
                  <a:latin typeface="Arial" panose="020B0604020202020204" pitchFamily="34" charset="0"/>
                  <a:cs typeface="Arial" panose="020B0604020202020204" pitchFamily="34" charset="0"/>
                </a:rPr>
                <a:t>diet</a:t>
              </a:r>
              <a:endParaRPr lang="ko-KR" altLang="en-US" sz="1600" dirty="0">
                <a:solidFill>
                  <a:schemeClr val="tx1"/>
                </a:solidFill>
                <a:latin typeface="Arial" panose="020B0604020202020204" pitchFamily="34" charset="0"/>
                <a:cs typeface="Arial" panose="020B0604020202020204" pitchFamily="34" charset="0"/>
              </a:endParaRPr>
            </a:p>
          </p:txBody>
        </p:sp>
      </p:grpSp>
      <p:sp>
        <p:nvSpPr>
          <p:cNvPr id="10" name="TextBox 9">
            <a:extLst>
              <a:ext uri="{FF2B5EF4-FFF2-40B4-BE49-F238E27FC236}">
                <a16:creationId xmlns:a16="http://schemas.microsoft.com/office/drawing/2014/main" id="{A8A3DA54-A7F8-4EE3-BAC1-F92D6FC99980}"/>
              </a:ext>
            </a:extLst>
          </p:cNvPr>
          <p:cNvSpPr txBox="1"/>
          <p:nvPr/>
        </p:nvSpPr>
        <p:spPr>
          <a:xfrm>
            <a:off x="490535" y="4161808"/>
            <a:ext cx="5734178" cy="2062103"/>
          </a:xfrm>
          <a:prstGeom prst="rect">
            <a:avLst/>
          </a:prstGeom>
          <a:noFill/>
        </p:spPr>
        <p:txBody>
          <a:bodyPr wrap="square" rtlCol="0">
            <a:spAutoFit/>
          </a:bodyPr>
          <a:lstStyle/>
          <a:p>
            <a:pPr marL="285750" indent="-285750">
              <a:buFont typeface="Arial" panose="020B0604020202020204" pitchFamily="34" charset="0"/>
              <a:buChar char="•"/>
            </a:pPr>
            <a:r>
              <a:rPr lang="en-US" altLang="ko-KR" sz="1600" dirty="0">
                <a:latin typeface="Arial" panose="020B0604020202020204" pitchFamily="34" charset="0"/>
                <a:cs typeface="Arial" panose="020B0604020202020204" pitchFamily="34" charset="0"/>
              </a:rPr>
              <a:t>Effective for weight loss in the </a:t>
            </a:r>
            <a:r>
              <a:rPr lang="en-US" altLang="ko-KR" sz="1600" b="1" dirty="0">
                <a:latin typeface="Arial" panose="020B0604020202020204" pitchFamily="34" charset="0"/>
                <a:cs typeface="Arial" panose="020B0604020202020204" pitchFamily="34" charset="0"/>
              </a:rPr>
              <a:t>short term</a:t>
            </a:r>
          </a:p>
          <a:p>
            <a:pPr marL="742950" lvl="1" indent="-285750">
              <a:buFont typeface="Wingdings" panose="05000000000000000000" pitchFamily="2" charset="2"/>
              <a:buChar char="ü"/>
            </a:pPr>
            <a:r>
              <a:rPr lang="en-US" altLang="ko-KR" sz="1600" dirty="0">
                <a:latin typeface="Arial" panose="020B0604020202020204" pitchFamily="34" charset="0"/>
                <a:cs typeface="Arial" panose="020B0604020202020204" pitchFamily="34" charset="0"/>
              </a:rPr>
              <a:t>Increase energy expenditure</a:t>
            </a:r>
            <a:endParaRPr lang="ko-KR" altLang="en-US" sz="1600" dirty="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ü"/>
            </a:pPr>
            <a:r>
              <a:rPr lang="en-US" altLang="ko-KR" sz="1600" dirty="0">
                <a:latin typeface="Arial" panose="020B0604020202020204" pitchFamily="34" charset="0"/>
                <a:cs typeface="Arial" panose="020B0604020202020204" pitchFamily="34" charset="0"/>
              </a:rPr>
              <a:t>Suppress hunger to a greater degree</a:t>
            </a:r>
          </a:p>
          <a:p>
            <a:pPr marL="285750" indent="-285750">
              <a:buFont typeface="Arial" panose="020B0604020202020204" pitchFamily="34" charset="0"/>
              <a:buChar char="•"/>
            </a:pPr>
            <a:r>
              <a:rPr lang="en-US" altLang="ko-KR" sz="1600" dirty="0">
                <a:latin typeface="Arial" panose="020B0604020202020204" pitchFamily="34" charset="0"/>
                <a:cs typeface="Arial" panose="020B0604020202020204" pitchFamily="34" charset="0"/>
              </a:rPr>
              <a:t>However, long-term effects have not been fully established </a:t>
            </a:r>
          </a:p>
          <a:p>
            <a:pPr marL="742950" lvl="1" indent="-285750">
              <a:buFont typeface="Wingdings" panose="05000000000000000000" pitchFamily="2" charset="2"/>
              <a:buChar char="ü"/>
            </a:pPr>
            <a:r>
              <a:rPr lang="en-US" altLang="ko-KR" sz="1600" dirty="0">
                <a:latin typeface="Arial" panose="020B0604020202020204" pitchFamily="34" charset="0"/>
                <a:cs typeface="Arial" panose="020B0604020202020204" pitchFamily="34" charset="0"/>
              </a:rPr>
              <a:t>Cause ketogenic diet</a:t>
            </a:r>
          </a:p>
          <a:p>
            <a:pPr marL="742950" lvl="1" indent="-285750">
              <a:buFont typeface="Wingdings" panose="05000000000000000000" pitchFamily="2" charset="2"/>
              <a:buChar char="ü"/>
            </a:pPr>
            <a:r>
              <a:rPr lang="en-US" altLang="ko-KR" sz="1600" dirty="0">
                <a:latin typeface="Arial" panose="020B0604020202020204" pitchFamily="34" charset="0"/>
                <a:cs typeface="Arial" panose="020B0604020202020204" pitchFamily="34" charset="0"/>
              </a:rPr>
              <a:t>Increase high-saturated fat intake &amp; serum LDL-cholesterol level</a:t>
            </a:r>
          </a:p>
          <a:p>
            <a:pPr marL="742950" lvl="1" indent="-285750">
              <a:buFont typeface="Wingdings" panose="05000000000000000000" pitchFamily="2" charset="2"/>
              <a:buChar char="ü"/>
            </a:pPr>
            <a:r>
              <a:rPr lang="en-US" altLang="ko-KR" sz="1600" dirty="0">
                <a:latin typeface="Arial" panose="020B0604020202020204" pitchFamily="34" charset="0"/>
                <a:cs typeface="Arial" panose="020B0604020202020204" pitchFamily="34" charset="0"/>
              </a:rPr>
              <a:t>High protein intake may lead to acid load</a:t>
            </a:r>
            <a:endParaRPr lang="ko-KR" altLang="en-US" sz="16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9725DFAB-F12A-4EAD-93CD-21ADF152ADD2}"/>
              </a:ext>
            </a:extLst>
          </p:cNvPr>
          <p:cNvSpPr txBox="1"/>
          <p:nvPr/>
        </p:nvSpPr>
        <p:spPr>
          <a:xfrm>
            <a:off x="6670973" y="4242054"/>
            <a:ext cx="5030492" cy="1569660"/>
          </a:xfrm>
          <a:prstGeom prst="rect">
            <a:avLst/>
          </a:prstGeom>
          <a:noFill/>
        </p:spPr>
        <p:txBody>
          <a:bodyPr wrap="square" rtlCol="0">
            <a:spAutoFit/>
          </a:bodyPr>
          <a:lstStyle/>
          <a:p>
            <a:pPr marL="285750" indent="-285750">
              <a:buFont typeface="Arial" panose="020B0604020202020204" pitchFamily="34" charset="0"/>
              <a:buChar char="•"/>
            </a:pPr>
            <a:r>
              <a:rPr lang="en-US" altLang="ko-KR" sz="1600" dirty="0">
                <a:latin typeface="Arial" panose="020B0604020202020204" pitchFamily="34" charset="0"/>
                <a:cs typeface="Arial" panose="020B0604020202020204" pitchFamily="34" charset="0"/>
              </a:rPr>
              <a:t>Effective for weight loss!</a:t>
            </a:r>
          </a:p>
          <a:p>
            <a:pPr marL="742950" lvl="1" indent="-285750">
              <a:buFont typeface="Arial" panose="020B0604020202020204" pitchFamily="34" charset="0"/>
              <a:buChar char="•"/>
            </a:pPr>
            <a:endParaRPr lang="en-US" altLang="ko-KR"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tLang="ko-KR" sz="1600" dirty="0">
                <a:latin typeface="Arial" panose="020B0604020202020204" pitchFamily="34" charset="0"/>
                <a:cs typeface="Arial" panose="020B0604020202020204" pitchFamily="34" charset="0"/>
              </a:rPr>
              <a:t>However, </a:t>
            </a:r>
            <a:r>
              <a:rPr lang="en-US" altLang="ko-KR" sz="1600" b="1" dirty="0">
                <a:latin typeface="Arial" panose="020B0604020202020204" pitchFamily="34" charset="0"/>
                <a:cs typeface="Arial" panose="020B0604020202020204" pitchFamily="34" charset="0"/>
              </a:rPr>
              <a:t>lack of satiety </a:t>
            </a:r>
            <a:r>
              <a:rPr lang="en-US" altLang="ko-KR" sz="1600" dirty="0">
                <a:latin typeface="Arial" panose="020B0604020202020204" pitchFamily="34" charset="0"/>
                <a:cs typeface="Arial" panose="020B0604020202020204" pitchFamily="34" charset="0"/>
              </a:rPr>
              <a:t>cause to decrease adherence over longer periods</a:t>
            </a:r>
          </a:p>
          <a:p>
            <a:pPr marL="742950" lvl="1" indent="-285750">
              <a:buFont typeface="Wingdings" panose="05000000000000000000" pitchFamily="2" charset="2"/>
              <a:buChar char="ü"/>
            </a:pPr>
            <a:r>
              <a:rPr lang="en-US" altLang="ko-KR" sz="1600" dirty="0">
                <a:latin typeface="Arial" panose="020B0604020202020204" pitchFamily="34" charset="0"/>
                <a:cs typeface="Arial" panose="020B0604020202020204" pitchFamily="34" charset="0"/>
              </a:rPr>
              <a:t>Higher GI meal, higher insulinemic response </a:t>
            </a:r>
          </a:p>
          <a:p>
            <a:pPr marL="742950" lvl="1" indent="-285750">
              <a:buFont typeface="Wingdings" panose="05000000000000000000" pitchFamily="2" charset="2"/>
              <a:buChar char="ü"/>
            </a:pPr>
            <a:r>
              <a:rPr lang="en-US" altLang="ko-KR" sz="1600" dirty="0">
                <a:latin typeface="Arial" panose="020B0604020202020204" pitchFamily="34" charset="0"/>
                <a:cs typeface="Arial" panose="020B0604020202020204" pitchFamily="34" charset="0"/>
              </a:rPr>
              <a:t>Increase hunger &amp; lower satiety</a:t>
            </a:r>
            <a:endParaRPr lang="ko-KR" altLang="en-US" sz="1600" dirty="0">
              <a:latin typeface="Arial" panose="020B0604020202020204" pitchFamily="34" charset="0"/>
              <a:cs typeface="Arial" panose="020B0604020202020204" pitchFamily="34" charset="0"/>
            </a:endParaRPr>
          </a:p>
        </p:txBody>
      </p:sp>
      <p:graphicFrame>
        <p:nvGraphicFramePr>
          <p:cNvPr id="19" name="표 18">
            <a:extLst>
              <a:ext uri="{FF2B5EF4-FFF2-40B4-BE49-F238E27FC236}">
                <a16:creationId xmlns:a16="http://schemas.microsoft.com/office/drawing/2014/main" id="{FBAA13E7-161A-4620-9311-ECF3E8710591}"/>
              </a:ext>
            </a:extLst>
          </p:cNvPr>
          <p:cNvGraphicFramePr>
            <a:graphicFrameLocks noGrp="1"/>
          </p:cNvGraphicFramePr>
          <p:nvPr>
            <p:extLst>
              <p:ext uri="{D42A27DB-BD31-4B8C-83A1-F6EECF244321}">
                <p14:modId xmlns:p14="http://schemas.microsoft.com/office/powerpoint/2010/main" val="3616351320"/>
              </p:ext>
            </p:extLst>
          </p:nvPr>
        </p:nvGraphicFramePr>
        <p:xfrm>
          <a:off x="2723632" y="1998820"/>
          <a:ext cx="3028288" cy="2063004"/>
        </p:xfrm>
        <a:graphic>
          <a:graphicData uri="http://schemas.openxmlformats.org/drawingml/2006/table">
            <a:tbl>
              <a:tblPr firstRow="1" bandRow="1">
                <a:tableStyleId>{0E3FDE45-AF77-4B5C-9715-49D594BDF05E}</a:tableStyleId>
              </a:tblPr>
              <a:tblGrid>
                <a:gridCol w="1385226">
                  <a:extLst>
                    <a:ext uri="{9D8B030D-6E8A-4147-A177-3AD203B41FA5}">
                      <a16:colId xmlns:a16="http://schemas.microsoft.com/office/drawing/2014/main" val="2026071187"/>
                    </a:ext>
                  </a:extLst>
                </a:gridCol>
                <a:gridCol w="1643062">
                  <a:extLst>
                    <a:ext uri="{9D8B030D-6E8A-4147-A177-3AD203B41FA5}">
                      <a16:colId xmlns:a16="http://schemas.microsoft.com/office/drawing/2014/main" val="2401136809"/>
                    </a:ext>
                  </a:extLst>
                </a:gridCol>
              </a:tblGrid>
              <a:tr h="370971">
                <a:tc gridSpan="2">
                  <a:txBody>
                    <a:bodyPr/>
                    <a:lstStyle/>
                    <a:p>
                      <a:pPr algn="ctr" latinLnBrk="1"/>
                      <a:r>
                        <a:rPr lang="en-US" altLang="ko-KR" sz="1600" b="0" dirty="0"/>
                        <a:t>Carbohydrate intake</a:t>
                      </a:r>
                      <a:endParaRPr lang="ko-KR" altLang="en-US" sz="1600" b="0" dirty="0">
                        <a:latin typeface="Arial" panose="020B0604020202020204" pitchFamily="34" charset="0"/>
                        <a:cs typeface="Arial" panose="020B0604020202020204" pitchFamily="34" charset="0"/>
                      </a:endParaRPr>
                    </a:p>
                  </a:txBody>
                  <a:tcPr anchor="ctr"/>
                </a:tc>
                <a:tc hMerge="1">
                  <a:txBody>
                    <a:bodyPr/>
                    <a:lstStyle/>
                    <a:p>
                      <a:pPr algn="ctr" latinLnBrk="1"/>
                      <a:endParaRPr lang="ko-KR" altLang="en-US" sz="1600" b="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042097314"/>
                  </a:ext>
                </a:extLst>
              </a:tr>
              <a:tr h="370971">
                <a:tc>
                  <a:txBody>
                    <a:bodyPr/>
                    <a:lstStyle/>
                    <a:p>
                      <a:pPr algn="ctr" latinLnBrk="1"/>
                      <a:r>
                        <a:rPr lang="en-US" altLang="ko-KR" sz="1600" b="0" dirty="0">
                          <a:latin typeface="+mn-lt"/>
                        </a:rPr>
                        <a:t>Very-low</a:t>
                      </a:r>
                      <a:endParaRPr lang="ko-KR" altLang="en-US" sz="1600" b="0" dirty="0">
                        <a:latin typeface="+mn-lt"/>
                        <a:cs typeface="Arial" panose="020B0604020202020204" pitchFamily="34" charset="0"/>
                      </a:endParaRPr>
                    </a:p>
                  </a:txBody>
                  <a:tcPr anchor="ctr"/>
                </a:tc>
                <a:tc>
                  <a:txBody>
                    <a:bodyPr/>
                    <a:lstStyle/>
                    <a:p>
                      <a:pPr algn="ctr" latinLnBrk="1"/>
                      <a:r>
                        <a:rPr lang="en-US" altLang="ko-KR" sz="1600" b="0" dirty="0">
                          <a:latin typeface="+mn-lt"/>
                          <a:cs typeface="Arial" panose="020B0604020202020204" pitchFamily="34" charset="0"/>
                        </a:rPr>
                        <a:t>20-50g (5~15%)</a:t>
                      </a:r>
                      <a:endParaRPr lang="ko-KR" altLang="en-US" sz="1600" b="0" dirty="0">
                        <a:latin typeface="+mn-lt"/>
                        <a:cs typeface="Arial" panose="020B0604020202020204" pitchFamily="34" charset="0"/>
                      </a:endParaRPr>
                    </a:p>
                  </a:txBody>
                  <a:tcPr anchor="ctr"/>
                </a:tc>
                <a:extLst>
                  <a:ext uri="{0D108BD9-81ED-4DB2-BD59-A6C34878D82A}">
                    <a16:rowId xmlns:a16="http://schemas.microsoft.com/office/drawing/2014/main" val="3886722384"/>
                  </a:ext>
                </a:extLst>
              </a:tr>
              <a:tr h="370971">
                <a:tc>
                  <a:txBody>
                    <a:bodyPr/>
                    <a:lstStyle/>
                    <a:p>
                      <a:pPr algn="ctr" latinLnBrk="1"/>
                      <a:r>
                        <a:rPr lang="en-US" altLang="ko-KR" sz="1600" b="0" dirty="0">
                          <a:latin typeface="+mn-lt"/>
                          <a:cs typeface="Arial" panose="020B0604020202020204" pitchFamily="34" charset="0"/>
                        </a:rPr>
                        <a:t>Low</a:t>
                      </a:r>
                      <a:endParaRPr lang="ko-KR" altLang="en-US" sz="1600" b="0" dirty="0">
                        <a:latin typeface="+mn-lt"/>
                        <a:cs typeface="Arial" panose="020B0604020202020204" pitchFamily="34" charset="0"/>
                      </a:endParaRPr>
                    </a:p>
                  </a:txBody>
                  <a:tcPr anchor="ctr"/>
                </a:tc>
                <a:tc>
                  <a:txBody>
                    <a:bodyPr/>
                    <a:lstStyle/>
                    <a:p>
                      <a:pPr algn="ctr" latinLnBrk="1"/>
                      <a:r>
                        <a:rPr lang="en-US" altLang="ko-KR" sz="1600" b="0" dirty="0">
                          <a:latin typeface="+mn-lt"/>
                          <a:cs typeface="Arial" panose="020B0604020202020204" pitchFamily="34" charset="0"/>
                        </a:rPr>
                        <a:t>&lt; 45%</a:t>
                      </a:r>
                      <a:endParaRPr lang="ko-KR" altLang="en-US" sz="1600" b="0" dirty="0">
                        <a:latin typeface="+mn-lt"/>
                        <a:cs typeface="Arial" panose="020B0604020202020204" pitchFamily="34" charset="0"/>
                      </a:endParaRPr>
                    </a:p>
                  </a:txBody>
                  <a:tcPr anchor="ctr"/>
                </a:tc>
                <a:extLst>
                  <a:ext uri="{0D108BD9-81ED-4DB2-BD59-A6C34878D82A}">
                    <a16:rowId xmlns:a16="http://schemas.microsoft.com/office/drawing/2014/main" val="162608066"/>
                  </a:ext>
                </a:extLst>
              </a:tr>
              <a:tr h="370971">
                <a:tc>
                  <a:txBody>
                    <a:bodyPr/>
                    <a:lstStyle/>
                    <a:p>
                      <a:pPr algn="ctr" latinLnBrk="1"/>
                      <a:r>
                        <a:rPr lang="en-US" altLang="ko-KR" sz="1600" b="0" dirty="0">
                          <a:latin typeface="+mn-lt"/>
                        </a:rPr>
                        <a:t>Balanced</a:t>
                      </a:r>
                      <a:endParaRPr lang="ko-KR" altLang="en-US" sz="1600" b="0" dirty="0">
                        <a:latin typeface="+mn-lt"/>
                        <a:cs typeface="Arial" panose="020B0604020202020204" pitchFamily="34" charset="0"/>
                      </a:endParaRPr>
                    </a:p>
                  </a:txBody>
                  <a:tcPr anchor="ctr"/>
                </a:tc>
                <a:tc>
                  <a:txBody>
                    <a:bodyPr/>
                    <a:lstStyle/>
                    <a:p>
                      <a:pPr algn="ctr" latinLnBrk="1"/>
                      <a:r>
                        <a:rPr lang="en-US" altLang="ko-KR" sz="1600" b="0" dirty="0">
                          <a:latin typeface="+mn-lt"/>
                          <a:cs typeface="Arial" panose="020B0604020202020204" pitchFamily="34" charset="0"/>
                        </a:rPr>
                        <a:t>45-65%</a:t>
                      </a:r>
                      <a:endParaRPr lang="ko-KR" altLang="en-US" sz="1600" b="0" dirty="0">
                        <a:latin typeface="+mn-lt"/>
                        <a:cs typeface="Arial" panose="020B0604020202020204" pitchFamily="34" charset="0"/>
                      </a:endParaRPr>
                    </a:p>
                  </a:txBody>
                  <a:tcPr anchor="ctr"/>
                </a:tc>
                <a:extLst>
                  <a:ext uri="{0D108BD9-81ED-4DB2-BD59-A6C34878D82A}">
                    <a16:rowId xmlns:a16="http://schemas.microsoft.com/office/drawing/2014/main" val="2328172108"/>
                  </a:ext>
                </a:extLst>
              </a:tr>
              <a:tr h="370971">
                <a:tc>
                  <a:txBody>
                    <a:bodyPr/>
                    <a:lstStyle/>
                    <a:p>
                      <a:pPr algn="ctr" latinLnBrk="1"/>
                      <a:r>
                        <a:rPr lang="en-US" altLang="ko-KR" sz="1600" b="0" dirty="0">
                          <a:latin typeface="+mn-lt"/>
                        </a:rPr>
                        <a:t>High</a:t>
                      </a:r>
                      <a:endParaRPr lang="ko-KR" altLang="en-US" sz="1600" b="0" dirty="0">
                        <a:latin typeface="+mn-lt"/>
                        <a:cs typeface="Arial" panose="020B0604020202020204" pitchFamily="34" charset="0"/>
                      </a:endParaRPr>
                    </a:p>
                  </a:txBody>
                  <a:tcPr anchor="ctr"/>
                </a:tc>
                <a:tc>
                  <a:txBody>
                    <a:bodyPr/>
                    <a:lstStyle/>
                    <a:p>
                      <a:pPr algn="ctr" latinLnBrk="1"/>
                      <a:r>
                        <a:rPr lang="en-US" altLang="ko-KR" sz="1600" b="0" dirty="0">
                          <a:latin typeface="+mn-lt"/>
                          <a:cs typeface="Arial" panose="020B0604020202020204" pitchFamily="34" charset="0"/>
                        </a:rPr>
                        <a:t>&gt;65%</a:t>
                      </a:r>
                      <a:endParaRPr lang="ko-KR" altLang="en-US" sz="1600" b="0" dirty="0">
                        <a:latin typeface="+mn-lt"/>
                        <a:cs typeface="Arial" panose="020B0604020202020204" pitchFamily="34" charset="0"/>
                      </a:endParaRPr>
                    </a:p>
                  </a:txBody>
                  <a:tcPr anchor="ctr"/>
                </a:tc>
                <a:extLst>
                  <a:ext uri="{0D108BD9-81ED-4DB2-BD59-A6C34878D82A}">
                    <a16:rowId xmlns:a16="http://schemas.microsoft.com/office/drawing/2014/main" val="1618442236"/>
                  </a:ext>
                </a:extLst>
              </a:tr>
            </a:tbl>
          </a:graphicData>
        </a:graphic>
      </p:graphicFrame>
      <p:graphicFrame>
        <p:nvGraphicFramePr>
          <p:cNvPr id="21" name="표 20">
            <a:extLst>
              <a:ext uri="{FF2B5EF4-FFF2-40B4-BE49-F238E27FC236}">
                <a16:creationId xmlns:a16="http://schemas.microsoft.com/office/drawing/2014/main" id="{9130A15E-7715-497F-8FD7-F7FFFCBDB825}"/>
              </a:ext>
            </a:extLst>
          </p:cNvPr>
          <p:cNvGraphicFramePr>
            <a:graphicFrameLocks noGrp="1"/>
          </p:cNvGraphicFramePr>
          <p:nvPr/>
        </p:nvGraphicFramePr>
        <p:xfrm>
          <a:off x="8676144" y="2231736"/>
          <a:ext cx="2612450" cy="1483884"/>
        </p:xfrm>
        <a:graphic>
          <a:graphicData uri="http://schemas.openxmlformats.org/drawingml/2006/table">
            <a:tbl>
              <a:tblPr firstRow="1" bandRow="1">
                <a:tableStyleId>{68D230F3-CF80-4859-8CE7-A43EE81993B5}</a:tableStyleId>
              </a:tblPr>
              <a:tblGrid>
                <a:gridCol w="1459689">
                  <a:extLst>
                    <a:ext uri="{9D8B030D-6E8A-4147-A177-3AD203B41FA5}">
                      <a16:colId xmlns:a16="http://schemas.microsoft.com/office/drawing/2014/main" val="2026071187"/>
                    </a:ext>
                  </a:extLst>
                </a:gridCol>
                <a:gridCol w="1152761">
                  <a:extLst>
                    <a:ext uri="{9D8B030D-6E8A-4147-A177-3AD203B41FA5}">
                      <a16:colId xmlns:a16="http://schemas.microsoft.com/office/drawing/2014/main" val="2401136809"/>
                    </a:ext>
                  </a:extLst>
                </a:gridCol>
              </a:tblGrid>
              <a:tr h="370971">
                <a:tc gridSpan="2">
                  <a:txBody>
                    <a:bodyPr/>
                    <a:lstStyle/>
                    <a:p>
                      <a:pPr algn="ctr" latinLnBrk="1"/>
                      <a:r>
                        <a:rPr lang="en-US" altLang="ko-KR" sz="1600" b="0" dirty="0"/>
                        <a:t>Fat intake</a:t>
                      </a:r>
                      <a:endParaRPr lang="ko-KR" altLang="en-US" sz="1600" b="0" dirty="0">
                        <a:latin typeface="Arial" panose="020B0604020202020204" pitchFamily="34" charset="0"/>
                        <a:cs typeface="Arial" panose="020B0604020202020204" pitchFamily="34" charset="0"/>
                      </a:endParaRPr>
                    </a:p>
                  </a:txBody>
                  <a:tcPr anchor="ctr"/>
                </a:tc>
                <a:tc hMerge="1">
                  <a:txBody>
                    <a:bodyPr/>
                    <a:lstStyle/>
                    <a:p>
                      <a:pPr algn="ctr" latinLnBrk="1"/>
                      <a:endParaRPr lang="ko-KR" altLang="en-US" sz="1600" b="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042097314"/>
                  </a:ext>
                </a:extLst>
              </a:tr>
              <a:tr h="370971">
                <a:tc>
                  <a:txBody>
                    <a:bodyPr/>
                    <a:lstStyle/>
                    <a:p>
                      <a:pPr algn="ctr" latinLnBrk="1"/>
                      <a:r>
                        <a:rPr lang="en-US" altLang="ko-KR" sz="1600" b="0" dirty="0"/>
                        <a:t>Low</a:t>
                      </a:r>
                      <a:endParaRPr lang="ko-KR" altLang="en-US" sz="1600" b="0" dirty="0">
                        <a:latin typeface="Arial" panose="020B0604020202020204" pitchFamily="34" charset="0"/>
                        <a:cs typeface="Arial" panose="020B0604020202020204" pitchFamily="34" charset="0"/>
                      </a:endParaRPr>
                    </a:p>
                  </a:txBody>
                  <a:tcPr anchor="ctr"/>
                </a:tc>
                <a:tc>
                  <a:txBody>
                    <a:bodyPr/>
                    <a:lstStyle/>
                    <a:p>
                      <a:pPr algn="ctr" latinLnBrk="1"/>
                      <a:r>
                        <a:rPr lang="en-US" altLang="ko-KR" sz="1600" b="0" dirty="0"/>
                        <a:t>&lt;25%</a:t>
                      </a:r>
                      <a:endParaRPr lang="ko-KR" altLang="en-US" sz="1600" b="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886722384"/>
                  </a:ext>
                </a:extLst>
              </a:tr>
              <a:tr h="370971">
                <a:tc>
                  <a:txBody>
                    <a:bodyPr/>
                    <a:lstStyle/>
                    <a:p>
                      <a:pPr algn="ctr" latinLnBrk="1"/>
                      <a:r>
                        <a:rPr lang="en-US" altLang="ko-KR" sz="1600" b="0" dirty="0"/>
                        <a:t>Balanced</a:t>
                      </a:r>
                      <a:endParaRPr lang="ko-KR" altLang="en-US" sz="1600" b="0" dirty="0">
                        <a:latin typeface="Arial" panose="020B0604020202020204" pitchFamily="34" charset="0"/>
                        <a:cs typeface="Arial" panose="020B0604020202020204" pitchFamily="34" charset="0"/>
                      </a:endParaRPr>
                    </a:p>
                  </a:txBody>
                  <a:tcPr anchor="ctr"/>
                </a:tc>
                <a:tc>
                  <a:txBody>
                    <a:bodyPr/>
                    <a:lstStyle/>
                    <a:p>
                      <a:pPr algn="ctr" latinLnBrk="1"/>
                      <a:r>
                        <a:rPr lang="en-US" altLang="ko-KR" sz="1600" b="0" dirty="0"/>
                        <a:t>25-35%</a:t>
                      </a:r>
                      <a:endParaRPr lang="ko-KR" altLang="en-US" sz="1600" b="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328172108"/>
                  </a:ext>
                </a:extLst>
              </a:tr>
              <a:tr h="370971">
                <a:tc>
                  <a:txBody>
                    <a:bodyPr/>
                    <a:lstStyle/>
                    <a:p>
                      <a:pPr algn="ctr" latinLnBrk="1"/>
                      <a:r>
                        <a:rPr lang="en-US" altLang="ko-KR" sz="1600" b="0" dirty="0"/>
                        <a:t>High</a:t>
                      </a:r>
                      <a:endParaRPr lang="ko-KR" altLang="en-US" sz="1600" b="0" dirty="0">
                        <a:latin typeface="Arial" panose="020B0604020202020204" pitchFamily="34" charset="0"/>
                        <a:cs typeface="Arial" panose="020B0604020202020204" pitchFamily="34" charset="0"/>
                      </a:endParaRPr>
                    </a:p>
                  </a:txBody>
                  <a:tcPr anchor="ctr"/>
                </a:tc>
                <a:tc>
                  <a:txBody>
                    <a:bodyPr/>
                    <a:lstStyle/>
                    <a:p>
                      <a:pPr algn="ctr" latinLnBrk="1"/>
                      <a:r>
                        <a:rPr lang="en-US" altLang="ko-KR" sz="1600" b="0" dirty="0"/>
                        <a:t>&gt;35%</a:t>
                      </a:r>
                      <a:endParaRPr lang="ko-KR" altLang="en-US" sz="1600" b="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618442236"/>
                  </a:ext>
                </a:extLst>
              </a:tr>
            </a:tbl>
          </a:graphicData>
        </a:graphic>
      </p:graphicFrame>
      <p:sp>
        <p:nvSpPr>
          <p:cNvPr id="22" name="제목 21">
            <a:extLst>
              <a:ext uri="{FF2B5EF4-FFF2-40B4-BE49-F238E27FC236}">
                <a16:creationId xmlns:a16="http://schemas.microsoft.com/office/drawing/2014/main" id="{DA5A4250-963D-4C50-B697-5B9B7E90C143}"/>
              </a:ext>
            </a:extLst>
          </p:cNvPr>
          <p:cNvSpPr>
            <a:spLocks noGrp="1"/>
          </p:cNvSpPr>
          <p:nvPr>
            <p:ph type="title"/>
          </p:nvPr>
        </p:nvSpPr>
        <p:spPr>
          <a:xfrm>
            <a:off x="838200" y="296388"/>
            <a:ext cx="10515600" cy="1325563"/>
          </a:xfrm>
        </p:spPr>
        <p:txBody>
          <a:bodyPr/>
          <a:lstStyle/>
          <a:p>
            <a:r>
              <a:rPr lang="en-US" altLang="ko-KR" dirty="0"/>
              <a:t>Low-carb</a:t>
            </a:r>
            <a:r>
              <a:rPr lang="en-US" altLang="ko-KR" dirty="0">
                <a:solidFill>
                  <a:schemeClr val="tx1"/>
                </a:solidFill>
              </a:rPr>
              <a:t> vs </a:t>
            </a:r>
            <a:r>
              <a:rPr lang="en-US" altLang="ko-KR" dirty="0"/>
              <a:t>Low-fat diet</a:t>
            </a:r>
            <a:endParaRPr lang="ko-KR" altLang="en-US" dirty="0"/>
          </a:p>
        </p:txBody>
      </p:sp>
      <p:sp>
        <p:nvSpPr>
          <p:cNvPr id="24" name="TextBox 23">
            <a:extLst>
              <a:ext uri="{FF2B5EF4-FFF2-40B4-BE49-F238E27FC236}">
                <a16:creationId xmlns:a16="http://schemas.microsoft.com/office/drawing/2014/main" id="{7B4CFD77-B5C3-4BC3-936F-A51DD29568BC}"/>
              </a:ext>
            </a:extLst>
          </p:cNvPr>
          <p:cNvSpPr txBox="1"/>
          <p:nvPr/>
        </p:nvSpPr>
        <p:spPr>
          <a:xfrm>
            <a:off x="5417381" y="5985300"/>
            <a:ext cx="6284084" cy="307777"/>
          </a:xfrm>
          <a:prstGeom prst="rect">
            <a:avLst/>
          </a:prstGeom>
          <a:noFill/>
        </p:spPr>
        <p:txBody>
          <a:bodyPr wrap="square" rtlCol="0">
            <a:spAutoFit/>
          </a:bodyPr>
          <a:lstStyle/>
          <a:p>
            <a:pPr algn="r"/>
            <a:r>
              <a:rPr lang="en-US" altLang="ko-KR" sz="1400" dirty="0">
                <a:latin typeface="Arial" panose="020B0604020202020204" pitchFamily="34" charset="0"/>
                <a:cs typeface="Arial" panose="020B0604020202020204" pitchFamily="34" charset="0"/>
              </a:rPr>
              <a:t>(</a:t>
            </a:r>
            <a:r>
              <a:rPr lang="en-US" altLang="ko-KR" sz="1400" dirty="0" err="1">
                <a:latin typeface="Arial" panose="020B0604020202020204" pitchFamily="34" charset="0"/>
                <a:cs typeface="Arial" panose="020B0604020202020204" pitchFamily="34" charset="0"/>
              </a:rPr>
              <a:t>Libeman</a:t>
            </a:r>
            <a:r>
              <a:rPr lang="en-US" altLang="ko-KR" sz="1400" dirty="0">
                <a:latin typeface="Arial" panose="020B0604020202020204" pitchFamily="34" charset="0"/>
                <a:cs typeface="Arial" panose="020B0604020202020204" pitchFamily="34" charset="0"/>
              </a:rPr>
              <a:t>, Nutrition 2014; Naude et al, </a:t>
            </a:r>
            <a:r>
              <a:rPr lang="en-US" altLang="ko-KR" sz="1400" dirty="0" err="1">
                <a:latin typeface="Arial" panose="020B0604020202020204" pitchFamily="34" charset="0"/>
                <a:cs typeface="Arial" panose="020B0604020202020204" pitchFamily="34" charset="0"/>
              </a:rPr>
              <a:t>PLoS</a:t>
            </a:r>
            <a:r>
              <a:rPr lang="en-US" altLang="ko-KR" sz="1400" dirty="0">
                <a:latin typeface="Arial" panose="020B0604020202020204" pitchFamily="34" charset="0"/>
                <a:cs typeface="Arial" panose="020B0604020202020204" pitchFamily="34" charset="0"/>
              </a:rPr>
              <a:t> One 2014)</a:t>
            </a:r>
            <a:endParaRPr lang="ko-KR" alt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5718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2964863-5288-7ECC-A22A-CA8878EBDD64}"/>
              </a:ext>
            </a:extLst>
          </p:cNvPr>
          <p:cNvSpPr>
            <a:spLocks noGrp="1"/>
          </p:cNvSpPr>
          <p:nvPr>
            <p:ph type="title"/>
          </p:nvPr>
        </p:nvSpPr>
        <p:spPr/>
        <p:txBody>
          <a:bodyPr>
            <a:normAutofit/>
          </a:bodyPr>
          <a:lstStyle/>
          <a:p>
            <a:r>
              <a:rPr lang="en-US" altLang="ko-KR" sz="5400" dirty="0"/>
              <a:t>Carbohydrate intake</a:t>
            </a:r>
            <a:r>
              <a:rPr lang="ko-KR" altLang="en-US" sz="5400" dirty="0"/>
              <a:t> </a:t>
            </a:r>
            <a:r>
              <a:rPr lang="en-US" altLang="ko-KR" sz="5400" dirty="0"/>
              <a:t>&amp;</a:t>
            </a:r>
            <a:r>
              <a:rPr lang="ko-KR" altLang="en-US" sz="5400" dirty="0"/>
              <a:t> </a:t>
            </a:r>
            <a:r>
              <a:rPr lang="en-US" altLang="ko-KR" sz="5400" dirty="0"/>
              <a:t>Cardiometabolic risk factors</a:t>
            </a:r>
            <a:endParaRPr lang="ko-KR" altLang="en-US" sz="5400" dirty="0"/>
          </a:p>
        </p:txBody>
      </p:sp>
      <p:sp>
        <p:nvSpPr>
          <p:cNvPr id="4" name="직사각형 3">
            <a:extLst>
              <a:ext uri="{FF2B5EF4-FFF2-40B4-BE49-F238E27FC236}">
                <a16:creationId xmlns:a16="http://schemas.microsoft.com/office/drawing/2014/main" id="{0066A58C-E5DE-961C-C7DA-88D3865805C6}"/>
              </a:ext>
            </a:extLst>
          </p:cNvPr>
          <p:cNvSpPr/>
          <p:nvPr/>
        </p:nvSpPr>
        <p:spPr>
          <a:xfrm>
            <a:off x="842608" y="2646974"/>
            <a:ext cx="10515600" cy="2150937"/>
          </a:xfrm>
          <a:custGeom>
            <a:avLst/>
            <a:gdLst>
              <a:gd name="connsiteX0" fmla="*/ 0 w 10515600"/>
              <a:gd name="connsiteY0" fmla="*/ 0 h 2150937"/>
              <a:gd name="connsiteX1" fmla="*/ 584200 w 10515600"/>
              <a:gd name="connsiteY1" fmla="*/ 0 h 2150937"/>
              <a:gd name="connsiteX2" fmla="*/ 1273556 w 10515600"/>
              <a:gd name="connsiteY2" fmla="*/ 0 h 2150937"/>
              <a:gd name="connsiteX3" fmla="*/ 1857756 w 10515600"/>
              <a:gd name="connsiteY3" fmla="*/ 0 h 2150937"/>
              <a:gd name="connsiteX4" fmla="*/ 2547112 w 10515600"/>
              <a:gd name="connsiteY4" fmla="*/ 0 h 2150937"/>
              <a:gd name="connsiteX5" fmla="*/ 3341624 w 10515600"/>
              <a:gd name="connsiteY5" fmla="*/ 0 h 2150937"/>
              <a:gd name="connsiteX6" fmla="*/ 3925824 w 10515600"/>
              <a:gd name="connsiteY6" fmla="*/ 0 h 2150937"/>
              <a:gd name="connsiteX7" fmla="*/ 4404868 w 10515600"/>
              <a:gd name="connsiteY7" fmla="*/ 0 h 2150937"/>
              <a:gd name="connsiteX8" fmla="*/ 5199380 w 10515600"/>
              <a:gd name="connsiteY8" fmla="*/ 0 h 2150937"/>
              <a:gd name="connsiteX9" fmla="*/ 5468112 w 10515600"/>
              <a:gd name="connsiteY9" fmla="*/ 0 h 2150937"/>
              <a:gd name="connsiteX10" fmla="*/ 6157468 w 10515600"/>
              <a:gd name="connsiteY10" fmla="*/ 0 h 2150937"/>
              <a:gd name="connsiteX11" fmla="*/ 6846824 w 10515600"/>
              <a:gd name="connsiteY11" fmla="*/ 0 h 2150937"/>
              <a:gd name="connsiteX12" fmla="*/ 7431024 w 10515600"/>
              <a:gd name="connsiteY12" fmla="*/ 0 h 2150937"/>
              <a:gd name="connsiteX13" fmla="*/ 8225536 w 10515600"/>
              <a:gd name="connsiteY13" fmla="*/ 0 h 2150937"/>
              <a:gd name="connsiteX14" fmla="*/ 9020048 w 10515600"/>
              <a:gd name="connsiteY14" fmla="*/ 0 h 2150937"/>
              <a:gd name="connsiteX15" fmla="*/ 9814560 w 10515600"/>
              <a:gd name="connsiteY15" fmla="*/ 0 h 2150937"/>
              <a:gd name="connsiteX16" fmla="*/ 10515600 w 10515600"/>
              <a:gd name="connsiteY16" fmla="*/ 0 h 2150937"/>
              <a:gd name="connsiteX17" fmla="*/ 10515600 w 10515600"/>
              <a:gd name="connsiteY17" fmla="*/ 580753 h 2150937"/>
              <a:gd name="connsiteX18" fmla="*/ 10515600 w 10515600"/>
              <a:gd name="connsiteY18" fmla="*/ 1053959 h 2150937"/>
              <a:gd name="connsiteX19" fmla="*/ 10515600 w 10515600"/>
              <a:gd name="connsiteY19" fmla="*/ 1613203 h 2150937"/>
              <a:gd name="connsiteX20" fmla="*/ 10515600 w 10515600"/>
              <a:gd name="connsiteY20" fmla="*/ 2150937 h 2150937"/>
              <a:gd name="connsiteX21" fmla="*/ 10036556 w 10515600"/>
              <a:gd name="connsiteY21" fmla="*/ 2150937 h 2150937"/>
              <a:gd name="connsiteX22" fmla="*/ 9767824 w 10515600"/>
              <a:gd name="connsiteY22" fmla="*/ 2150937 h 2150937"/>
              <a:gd name="connsiteX23" fmla="*/ 8973312 w 10515600"/>
              <a:gd name="connsiteY23" fmla="*/ 2150937 h 2150937"/>
              <a:gd name="connsiteX24" fmla="*/ 8494268 w 10515600"/>
              <a:gd name="connsiteY24" fmla="*/ 2150937 h 2150937"/>
              <a:gd name="connsiteX25" fmla="*/ 7804912 w 10515600"/>
              <a:gd name="connsiteY25" fmla="*/ 2150937 h 2150937"/>
              <a:gd name="connsiteX26" fmla="*/ 7010400 w 10515600"/>
              <a:gd name="connsiteY26" fmla="*/ 2150937 h 2150937"/>
              <a:gd name="connsiteX27" fmla="*/ 6741668 w 10515600"/>
              <a:gd name="connsiteY27" fmla="*/ 2150937 h 2150937"/>
              <a:gd name="connsiteX28" fmla="*/ 6157468 w 10515600"/>
              <a:gd name="connsiteY28" fmla="*/ 2150937 h 2150937"/>
              <a:gd name="connsiteX29" fmla="*/ 5573268 w 10515600"/>
              <a:gd name="connsiteY29" fmla="*/ 2150937 h 2150937"/>
              <a:gd name="connsiteX30" fmla="*/ 4778756 w 10515600"/>
              <a:gd name="connsiteY30" fmla="*/ 2150937 h 2150937"/>
              <a:gd name="connsiteX31" fmla="*/ 4194556 w 10515600"/>
              <a:gd name="connsiteY31" fmla="*/ 2150937 h 2150937"/>
              <a:gd name="connsiteX32" fmla="*/ 3715512 w 10515600"/>
              <a:gd name="connsiteY32" fmla="*/ 2150937 h 2150937"/>
              <a:gd name="connsiteX33" fmla="*/ 3236468 w 10515600"/>
              <a:gd name="connsiteY33" fmla="*/ 2150937 h 2150937"/>
              <a:gd name="connsiteX34" fmla="*/ 2547112 w 10515600"/>
              <a:gd name="connsiteY34" fmla="*/ 2150937 h 2150937"/>
              <a:gd name="connsiteX35" fmla="*/ 1857756 w 10515600"/>
              <a:gd name="connsiteY35" fmla="*/ 2150937 h 2150937"/>
              <a:gd name="connsiteX36" fmla="*/ 1378712 w 10515600"/>
              <a:gd name="connsiteY36" fmla="*/ 2150937 h 2150937"/>
              <a:gd name="connsiteX37" fmla="*/ 1004824 w 10515600"/>
              <a:gd name="connsiteY37" fmla="*/ 2150937 h 2150937"/>
              <a:gd name="connsiteX38" fmla="*/ 0 w 10515600"/>
              <a:gd name="connsiteY38" fmla="*/ 2150937 h 2150937"/>
              <a:gd name="connsiteX39" fmla="*/ 0 w 10515600"/>
              <a:gd name="connsiteY39" fmla="*/ 1613203 h 2150937"/>
              <a:gd name="connsiteX40" fmla="*/ 0 w 10515600"/>
              <a:gd name="connsiteY40" fmla="*/ 1096978 h 2150937"/>
              <a:gd name="connsiteX41" fmla="*/ 0 w 10515600"/>
              <a:gd name="connsiteY41" fmla="*/ 537734 h 2150937"/>
              <a:gd name="connsiteX42" fmla="*/ 0 w 10515600"/>
              <a:gd name="connsiteY42" fmla="*/ 0 h 2150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515600" h="2150937" extrusionOk="0">
                <a:moveTo>
                  <a:pt x="0" y="0"/>
                </a:moveTo>
                <a:cubicBezTo>
                  <a:pt x="199966" y="-14337"/>
                  <a:pt x="458582" y="45916"/>
                  <a:pt x="584200" y="0"/>
                </a:cubicBezTo>
                <a:cubicBezTo>
                  <a:pt x="709818" y="-45916"/>
                  <a:pt x="977947" y="66899"/>
                  <a:pt x="1273556" y="0"/>
                </a:cubicBezTo>
                <a:cubicBezTo>
                  <a:pt x="1569165" y="-66899"/>
                  <a:pt x="1648270" y="37078"/>
                  <a:pt x="1857756" y="0"/>
                </a:cubicBezTo>
                <a:cubicBezTo>
                  <a:pt x="2067242" y="-37078"/>
                  <a:pt x="2261446" y="51344"/>
                  <a:pt x="2547112" y="0"/>
                </a:cubicBezTo>
                <a:cubicBezTo>
                  <a:pt x="2832778" y="-51344"/>
                  <a:pt x="3104691" y="17371"/>
                  <a:pt x="3341624" y="0"/>
                </a:cubicBezTo>
                <a:cubicBezTo>
                  <a:pt x="3578557" y="-17371"/>
                  <a:pt x="3642213" y="24456"/>
                  <a:pt x="3925824" y="0"/>
                </a:cubicBezTo>
                <a:cubicBezTo>
                  <a:pt x="4209435" y="-24456"/>
                  <a:pt x="4194946" y="35017"/>
                  <a:pt x="4404868" y="0"/>
                </a:cubicBezTo>
                <a:cubicBezTo>
                  <a:pt x="4614790" y="-35017"/>
                  <a:pt x="5008263" y="80904"/>
                  <a:pt x="5199380" y="0"/>
                </a:cubicBezTo>
                <a:cubicBezTo>
                  <a:pt x="5390497" y="-80904"/>
                  <a:pt x="5339570" y="22412"/>
                  <a:pt x="5468112" y="0"/>
                </a:cubicBezTo>
                <a:cubicBezTo>
                  <a:pt x="5596654" y="-22412"/>
                  <a:pt x="5907810" y="27016"/>
                  <a:pt x="6157468" y="0"/>
                </a:cubicBezTo>
                <a:cubicBezTo>
                  <a:pt x="6407126" y="-27016"/>
                  <a:pt x="6693796" y="33651"/>
                  <a:pt x="6846824" y="0"/>
                </a:cubicBezTo>
                <a:cubicBezTo>
                  <a:pt x="6999852" y="-33651"/>
                  <a:pt x="7217667" y="40344"/>
                  <a:pt x="7431024" y="0"/>
                </a:cubicBezTo>
                <a:cubicBezTo>
                  <a:pt x="7644381" y="-40344"/>
                  <a:pt x="8041437" y="75909"/>
                  <a:pt x="8225536" y="0"/>
                </a:cubicBezTo>
                <a:cubicBezTo>
                  <a:pt x="8409635" y="-75909"/>
                  <a:pt x="8710875" y="81628"/>
                  <a:pt x="9020048" y="0"/>
                </a:cubicBezTo>
                <a:cubicBezTo>
                  <a:pt x="9329221" y="-81628"/>
                  <a:pt x="9479503" y="69073"/>
                  <a:pt x="9814560" y="0"/>
                </a:cubicBezTo>
                <a:cubicBezTo>
                  <a:pt x="10149617" y="-69073"/>
                  <a:pt x="10361878" y="29849"/>
                  <a:pt x="10515600" y="0"/>
                </a:cubicBezTo>
                <a:cubicBezTo>
                  <a:pt x="10578778" y="285724"/>
                  <a:pt x="10474885" y="321282"/>
                  <a:pt x="10515600" y="580753"/>
                </a:cubicBezTo>
                <a:cubicBezTo>
                  <a:pt x="10556315" y="840224"/>
                  <a:pt x="10476969" y="873751"/>
                  <a:pt x="10515600" y="1053959"/>
                </a:cubicBezTo>
                <a:cubicBezTo>
                  <a:pt x="10554231" y="1234167"/>
                  <a:pt x="10505455" y="1346999"/>
                  <a:pt x="10515600" y="1613203"/>
                </a:cubicBezTo>
                <a:cubicBezTo>
                  <a:pt x="10525745" y="1879407"/>
                  <a:pt x="10465719" y="1999096"/>
                  <a:pt x="10515600" y="2150937"/>
                </a:cubicBezTo>
                <a:cubicBezTo>
                  <a:pt x="10352762" y="2177153"/>
                  <a:pt x="10168334" y="2131974"/>
                  <a:pt x="10036556" y="2150937"/>
                </a:cubicBezTo>
                <a:cubicBezTo>
                  <a:pt x="9904778" y="2169900"/>
                  <a:pt x="9887750" y="2149585"/>
                  <a:pt x="9767824" y="2150937"/>
                </a:cubicBezTo>
                <a:cubicBezTo>
                  <a:pt x="9647898" y="2152289"/>
                  <a:pt x="9364163" y="2072961"/>
                  <a:pt x="8973312" y="2150937"/>
                </a:cubicBezTo>
                <a:cubicBezTo>
                  <a:pt x="8582461" y="2228913"/>
                  <a:pt x="8614120" y="2100345"/>
                  <a:pt x="8494268" y="2150937"/>
                </a:cubicBezTo>
                <a:cubicBezTo>
                  <a:pt x="8374416" y="2201529"/>
                  <a:pt x="8040488" y="2111476"/>
                  <a:pt x="7804912" y="2150937"/>
                </a:cubicBezTo>
                <a:cubicBezTo>
                  <a:pt x="7569336" y="2190398"/>
                  <a:pt x="7259933" y="2124516"/>
                  <a:pt x="7010400" y="2150937"/>
                </a:cubicBezTo>
                <a:cubicBezTo>
                  <a:pt x="6760867" y="2177358"/>
                  <a:pt x="6803964" y="2121746"/>
                  <a:pt x="6741668" y="2150937"/>
                </a:cubicBezTo>
                <a:cubicBezTo>
                  <a:pt x="6679372" y="2180128"/>
                  <a:pt x="6441403" y="2147064"/>
                  <a:pt x="6157468" y="2150937"/>
                </a:cubicBezTo>
                <a:cubicBezTo>
                  <a:pt x="5873533" y="2154810"/>
                  <a:pt x="5826540" y="2101964"/>
                  <a:pt x="5573268" y="2150937"/>
                </a:cubicBezTo>
                <a:cubicBezTo>
                  <a:pt x="5319996" y="2199910"/>
                  <a:pt x="5003139" y="2105549"/>
                  <a:pt x="4778756" y="2150937"/>
                </a:cubicBezTo>
                <a:cubicBezTo>
                  <a:pt x="4554373" y="2196325"/>
                  <a:pt x="4472837" y="2094653"/>
                  <a:pt x="4194556" y="2150937"/>
                </a:cubicBezTo>
                <a:cubicBezTo>
                  <a:pt x="3916275" y="2207221"/>
                  <a:pt x="3848978" y="2129456"/>
                  <a:pt x="3715512" y="2150937"/>
                </a:cubicBezTo>
                <a:cubicBezTo>
                  <a:pt x="3582046" y="2172418"/>
                  <a:pt x="3404065" y="2095422"/>
                  <a:pt x="3236468" y="2150937"/>
                </a:cubicBezTo>
                <a:cubicBezTo>
                  <a:pt x="3068871" y="2206452"/>
                  <a:pt x="2881474" y="2146917"/>
                  <a:pt x="2547112" y="2150937"/>
                </a:cubicBezTo>
                <a:cubicBezTo>
                  <a:pt x="2212750" y="2154957"/>
                  <a:pt x="2049728" y="2107684"/>
                  <a:pt x="1857756" y="2150937"/>
                </a:cubicBezTo>
                <a:cubicBezTo>
                  <a:pt x="1665784" y="2194190"/>
                  <a:pt x="1605119" y="2122599"/>
                  <a:pt x="1378712" y="2150937"/>
                </a:cubicBezTo>
                <a:cubicBezTo>
                  <a:pt x="1152305" y="2179275"/>
                  <a:pt x="1128221" y="2123100"/>
                  <a:pt x="1004824" y="2150937"/>
                </a:cubicBezTo>
                <a:cubicBezTo>
                  <a:pt x="881427" y="2178774"/>
                  <a:pt x="229046" y="2150796"/>
                  <a:pt x="0" y="2150937"/>
                </a:cubicBezTo>
                <a:cubicBezTo>
                  <a:pt x="-36791" y="1922850"/>
                  <a:pt x="42845" y="1756940"/>
                  <a:pt x="0" y="1613203"/>
                </a:cubicBezTo>
                <a:cubicBezTo>
                  <a:pt x="-42845" y="1469466"/>
                  <a:pt x="46282" y="1276658"/>
                  <a:pt x="0" y="1096978"/>
                </a:cubicBezTo>
                <a:cubicBezTo>
                  <a:pt x="-46282" y="917298"/>
                  <a:pt x="54848" y="741338"/>
                  <a:pt x="0" y="537734"/>
                </a:cubicBezTo>
                <a:cubicBezTo>
                  <a:pt x="-54848" y="334130"/>
                  <a:pt x="48027" y="122137"/>
                  <a:pt x="0" y="0"/>
                </a:cubicBezTo>
                <a:close/>
              </a:path>
            </a:pathLst>
          </a:custGeom>
          <a:noFill/>
          <a:ln w="28575">
            <a:extLst>
              <a:ext uri="{C807C97D-BFC1-408E-A445-0C87EB9F89A2}">
                <ask:lineSketchStyleProps xmlns:ask="http://schemas.microsoft.com/office/drawing/2018/sketchyshapes" sd="399823571">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pic>
        <p:nvPicPr>
          <p:cNvPr id="5" name="그림 4">
            <a:extLst>
              <a:ext uri="{FF2B5EF4-FFF2-40B4-BE49-F238E27FC236}">
                <a16:creationId xmlns:a16="http://schemas.microsoft.com/office/drawing/2014/main" id="{AD5C23DE-A2D6-A076-E6A9-7A793C0FE1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739" y="2264982"/>
            <a:ext cx="1216372" cy="995743"/>
          </a:xfrm>
          <a:prstGeom prst="rect">
            <a:avLst/>
          </a:prstGeom>
        </p:spPr>
      </p:pic>
      <p:pic>
        <p:nvPicPr>
          <p:cNvPr id="6" name="그림 5">
            <a:extLst>
              <a:ext uri="{FF2B5EF4-FFF2-40B4-BE49-F238E27FC236}">
                <a16:creationId xmlns:a16="http://schemas.microsoft.com/office/drawing/2014/main" id="{2AFFAB10-DEDE-7E5C-E666-1489C585A2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flipV="1">
            <a:off x="10578189" y="4300039"/>
            <a:ext cx="1216372" cy="995743"/>
          </a:xfrm>
          <a:prstGeom prst="rect">
            <a:avLst/>
          </a:prstGeom>
        </p:spPr>
      </p:pic>
    </p:spTree>
    <p:extLst>
      <p:ext uri="{BB962C8B-B14F-4D97-AF65-F5344CB8AC3E}">
        <p14:creationId xmlns:p14="http://schemas.microsoft.com/office/powerpoint/2010/main" val="864834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a:extLst>
              <a:ext uri="{FF2B5EF4-FFF2-40B4-BE49-F238E27FC236}">
                <a16:creationId xmlns:a16="http://schemas.microsoft.com/office/drawing/2014/main" id="{4D625AE5-2E1B-C340-2A42-82AA899E349C}"/>
              </a:ext>
            </a:extLst>
          </p:cNvPr>
          <p:cNvSpPr>
            <a:spLocks noGrp="1"/>
          </p:cNvSpPr>
          <p:nvPr>
            <p:ph type="title"/>
          </p:nvPr>
        </p:nvSpPr>
        <p:spPr>
          <a:xfrm>
            <a:off x="537882" y="220741"/>
            <a:ext cx="10919012" cy="1325563"/>
          </a:xfrm>
        </p:spPr>
        <p:txBody>
          <a:bodyPr/>
          <a:lstStyle/>
          <a:p>
            <a:r>
              <a:rPr lang="en-US" altLang="ko-KR" dirty="0"/>
              <a:t>Low-carb vs Low-fat diets: weight loss</a:t>
            </a:r>
            <a:endParaRPr lang="ko-KR" altLang="en-US" dirty="0"/>
          </a:p>
        </p:txBody>
      </p:sp>
      <p:sp>
        <p:nvSpPr>
          <p:cNvPr id="10" name="TextBox 9">
            <a:extLst>
              <a:ext uri="{FF2B5EF4-FFF2-40B4-BE49-F238E27FC236}">
                <a16:creationId xmlns:a16="http://schemas.microsoft.com/office/drawing/2014/main" id="{FCBB99A0-251E-9533-C479-F517AB345B32}"/>
              </a:ext>
            </a:extLst>
          </p:cNvPr>
          <p:cNvSpPr txBox="1"/>
          <p:nvPr/>
        </p:nvSpPr>
        <p:spPr>
          <a:xfrm>
            <a:off x="670850" y="1734045"/>
            <a:ext cx="6094206" cy="923330"/>
          </a:xfrm>
          <a:prstGeom prst="rect">
            <a:avLst/>
          </a:prstGeom>
          <a:noFill/>
        </p:spPr>
        <p:txBody>
          <a:bodyPr wrap="square">
            <a:spAutoFit/>
          </a:bodyPr>
          <a:lstStyle/>
          <a:p>
            <a:pPr marL="182563" indent="-182563">
              <a:buFont typeface="Wingdings" panose="05000000000000000000" pitchFamily="2" charset="2"/>
              <a:buChar char="§"/>
            </a:pPr>
            <a:r>
              <a:rPr lang="en-US" altLang="ko-KR" dirty="0"/>
              <a:t>Meta-analysis</a:t>
            </a:r>
          </a:p>
          <a:p>
            <a:pPr marL="452438" lvl="1" indent="-269875">
              <a:buFont typeface="Wingdings" panose="05000000000000000000" pitchFamily="2" charset="2"/>
              <a:buChar char="Ø"/>
            </a:pPr>
            <a:r>
              <a:rPr lang="en-US" altLang="ko-KR" dirty="0"/>
              <a:t>Period: up to Sep 2019</a:t>
            </a:r>
          </a:p>
          <a:p>
            <a:pPr marL="452438" lvl="1" indent="-269875">
              <a:buFont typeface="Wingdings" panose="05000000000000000000" pitchFamily="2" charset="2"/>
              <a:buChar char="Ø"/>
            </a:pPr>
            <a:r>
              <a:rPr lang="en-US" altLang="ko-KR" dirty="0"/>
              <a:t>Studies: 38 RCTs of 6,499 adults</a:t>
            </a:r>
            <a:endParaRPr lang="ko-KR" altLang="en-US" dirty="0"/>
          </a:p>
        </p:txBody>
      </p:sp>
      <p:pic>
        <p:nvPicPr>
          <p:cNvPr id="11" name="내용 개체 틀 10" descr="텍스트, 스크린샷, 폰트, 라인이(가) 표시된 사진&#10;&#10;자동 생성된 설명">
            <a:extLst>
              <a:ext uri="{FF2B5EF4-FFF2-40B4-BE49-F238E27FC236}">
                <a16:creationId xmlns:a16="http://schemas.microsoft.com/office/drawing/2014/main" id="{4B67CF9A-0F14-4D07-276D-81F8C7A0293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59419" y="2726721"/>
            <a:ext cx="9782611" cy="3599151"/>
          </a:xfrm>
          <a:prstGeom prst="rect">
            <a:avLst/>
          </a:prstGeom>
        </p:spPr>
      </p:pic>
      <p:sp>
        <p:nvSpPr>
          <p:cNvPr id="13" name="TextBox 12">
            <a:extLst>
              <a:ext uri="{FF2B5EF4-FFF2-40B4-BE49-F238E27FC236}">
                <a16:creationId xmlns:a16="http://schemas.microsoft.com/office/drawing/2014/main" id="{9945B5F1-E1DD-5E37-7203-E356DF7D9619}"/>
              </a:ext>
            </a:extLst>
          </p:cNvPr>
          <p:cNvSpPr txBox="1"/>
          <p:nvPr/>
        </p:nvSpPr>
        <p:spPr>
          <a:xfrm>
            <a:off x="5303520" y="1734045"/>
            <a:ext cx="5863206" cy="923330"/>
          </a:xfrm>
          <a:prstGeom prst="rect">
            <a:avLst/>
          </a:prstGeom>
          <a:noFill/>
        </p:spPr>
        <p:txBody>
          <a:bodyPr wrap="square">
            <a:spAutoFit/>
          </a:bodyPr>
          <a:lstStyle/>
          <a:p>
            <a:pPr marL="182563" indent="-182563">
              <a:buFont typeface="Wingdings" panose="05000000000000000000" pitchFamily="2" charset="2"/>
              <a:buChar char="§"/>
            </a:pPr>
            <a:r>
              <a:rPr lang="en-US" altLang="ko-KR" dirty="0"/>
              <a:t>Definition</a:t>
            </a:r>
          </a:p>
          <a:p>
            <a:pPr marL="452438" lvl="1" indent="-269875">
              <a:buFont typeface="Wingdings" panose="05000000000000000000" pitchFamily="2" charset="2"/>
              <a:buChar char="Ø"/>
            </a:pPr>
            <a:r>
              <a:rPr lang="en-US" altLang="ko-KR" dirty="0"/>
              <a:t>Low-carb &lt; 40%</a:t>
            </a:r>
          </a:p>
          <a:p>
            <a:pPr marL="452438" lvl="1" indent="-269875">
              <a:buFont typeface="Wingdings" panose="05000000000000000000" pitchFamily="2" charset="2"/>
              <a:buChar char="Ø"/>
            </a:pPr>
            <a:r>
              <a:rPr lang="en-US" altLang="ko-KR" dirty="0"/>
              <a:t>Low-fat &lt; 30%</a:t>
            </a:r>
            <a:endParaRPr lang="ko-KR" altLang="en-US" dirty="0"/>
          </a:p>
        </p:txBody>
      </p:sp>
      <p:sp>
        <p:nvSpPr>
          <p:cNvPr id="14" name="TextBox 13">
            <a:extLst>
              <a:ext uri="{FF2B5EF4-FFF2-40B4-BE49-F238E27FC236}">
                <a16:creationId xmlns:a16="http://schemas.microsoft.com/office/drawing/2014/main" id="{5FC055F3-411C-FBCB-D863-04602FF11B71}"/>
              </a:ext>
            </a:extLst>
          </p:cNvPr>
          <p:cNvSpPr txBox="1"/>
          <p:nvPr/>
        </p:nvSpPr>
        <p:spPr>
          <a:xfrm>
            <a:off x="5303520" y="6241329"/>
            <a:ext cx="6284084" cy="307777"/>
          </a:xfrm>
          <a:prstGeom prst="rect">
            <a:avLst/>
          </a:prstGeom>
          <a:noFill/>
        </p:spPr>
        <p:txBody>
          <a:bodyPr wrap="square" rtlCol="0">
            <a:spAutoFit/>
          </a:bodyPr>
          <a:lstStyle/>
          <a:p>
            <a:pPr algn="r"/>
            <a:r>
              <a:rPr lang="en-US" altLang="ko-KR" sz="1400" dirty="0">
                <a:latin typeface="Arial" panose="020B0604020202020204" pitchFamily="34" charset="0"/>
                <a:cs typeface="Arial" panose="020B0604020202020204" pitchFamily="34" charset="0"/>
              </a:rPr>
              <a:t>(Chawla et al, Nutrients 2020)</a:t>
            </a:r>
            <a:endParaRPr lang="ko-KR" altLang="en-US" sz="1400" dirty="0">
              <a:latin typeface="Arial" panose="020B0604020202020204" pitchFamily="34" charset="0"/>
              <a:cs typeface="Arial" panose="020B0604020202020204" pitchFamily="34" charset="0"/>
            </a:endParaRPr>
          </a:p>
        </p:txBody>
      </p:sp>
      <p:grpSp>
        <p:nvGrpSpPr>
          <p:cNvPr id="5" name="그룹 1001">
            <a:extLst>
              <a:ext uri="{FF2B5EF4-FFF2-40B4-BE49-F238E27FC236}">
                <a16:creationId xmlns:a16="http://schemas.microsoft.com/office/drawing/2014/main" id="{C61FC802-4CB3-1C43-2E74-1AA415B13769}"/>
              </a:ext>
            </a:extLst>
          </p:cNvPr>
          <p:cNvGrpSpPr/>
          <p:nvPr/>
        </p:nvGrpSpPr>
        <p:grpSpPr>
          <a:xfrm>
            <a:off x="2094457" y="4033751"/>
            <a:ext cx="7655185" cy="217613"/>
            <a:chOff x="456177" y="344898"/>
            <a:chExt cx="17292548" cy="2161337"/>
          </a:xfrm>
        </p:grpSpPr>
        <p:pic>
          <p:nvPicPr>
            <p:cNvPr id="6" name="Object 2">
              <a:extLst>
                <a:ext uri="{FF2B5EF4-FFF2-40B4-BE49-F238E27FC236}">
                  <a16:creationId xmlns:a16="http://schemas.microsoft.com/office/drawing/2014/main" id="{B0402F45-1403-0D11-1E14-6507A8D4E81A}"/>
                </a:ext>
              </a:extLst>
            </p:cNvPr>
            <p:cNvPicPr>
              <a:picLocks noChangeAspect="1"/>
            </p:cNvPicPr>
            <p:nvPr/>
          </p:nvPicPr>
          <p:blipFill>
            <a:blip r:embed="rId4" cstate="print">
              <a:duotone>
                <a:prstClr val="black"/>
                <a:schemeClr val="accent4">
                  <a:tint val="45000"/>
                  <a:satMod val="400000"/>
                </a:schemeClr>
              </a:duotone>
            </a:blip>
            <a:stretch>
              <a:fillRect/>
            </a:stretch>
          </p:blipFill>
          <p:spPr>
            <a:xfrm>
              <a:off x="456177" y="344898"/>
              <a:ext cx="17292548" cy="2161337"/>
            </a:xfrm>
            <a:prstGeom prst="rect">
              <a:avLst/>
            </a:prstGeom>
          </p:spPr>
        </p:pic>
      </p:grpSp>
    </p:spTree>
    <p:extLst>
      <p:ext uri="{BB962C8B-B14F-4D97-AF65-F5344CB8AC3E}">
        <p14:creationId xmlns:p14="http://schemas.microsoft.com/office/powerpoint/2010/main" val="737620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a:extLst>
              <a:ext uri="{FF2B5EF4-FFF2-40B4-BE49-F238E27FC236}">
                <a16:creationId xmlns:a16="http://schemas.microsoft.com/office/drawing/2014/main" id="{4D625AE5-2E1B-C340-2A42-82AA899E349C}"/>
              </a:ext>
            </a:extLst>
          </p:cNvPr>
          <p:cNvSpPr>
            <a:spLocks noGrp="1"/>
          </p:cNvSpPr>
          <p:nvPr>
            <p:ph type="title"/>
          </p:nvPr>
        </p:nvSpPr>
        <p:spPr>
          <a:xfrm>
            <a:off x="441063" y="220741"/>
            <a:ext cx="11091135" cy="1325563"/>
          </a:xfrm>
        </p:spPr>
        <p:txBody>
          <a:bodyPr/>
          <a:lstStyle/>
          <a:p>
            <a:r>
              <a:rPr lang="en-US" altLang="ko-KR" dirty="0"/>
              <a:t>Low-carb vs Low-fat diets: blood lipids</a:t>
            </a:r>
            <a:endParaRPr lang="ko-KR" altLang="en-US" dirty="0"/>
          </a:p>
        </p:txBody>
      </p:sp>
      <p:sp>
        <p:nvSpPr>
          <p:cNvPr id="10" name="TextBox 9">
            <a:extLst>
              <a:ext uri="{FF2B5EF4-FFF2-40B4-BE49-F238E27FC236}">
                <a16:creationId xmlns:a16="http://schemas.microsoft.com/office/drawing/2014/main" id="{FCBB99A0-251E-9533-C479-F517AB345B32}"/>
              </a:ext>
            </a:extLst>
          </p:cNvPr>
          <p:cNvSpPr txBox="1"/>
          <p:nvPr/>
        </p:nvSpPr>
        <p:spPr>
          <a:xfrm>
            <a:off x="670850" y="1734045"/>
            <a:ext cx="6094206" cy="923330"/>
          </a:xfrm>
          <a:prstGeom prst="rect">
            <a:avLst/>
          </a:prstGeom>
          <a:noFill/>
        </p:spPr>
        <p:txBody>
          <a:bodyPr wrap="square">
            <a:spAutoFit/>
          </a:bodyPr>
          <a:lstStyle/>
          <a:p>
            <a:pPr marL="182563" indent="-182563">
              <a:buFont typeface="Wingdings" panose="05000000000000000000" pitchFamily="2" charset="2"/>
              <a:buChar char="§"/>
            </a:pPr>
            <a:r>
              <a:rPr lang="en-US" altLang="ko-KR" dirty="0"/>
              <a:t>Meta-analysis</a:t>
            </a:r>
          </a:p>
          <a:p>
            <a:pPr marL="452438" lvl="1" indent="-269875">
              <a:buFont typeface="Wingdings" panose="05000000000000000000" pitchFamily="2" charset="2"/>
              <a:buChar char="Ø"/>
            </a:pPr>
            <a:r>
              <a:rPr lang="en-US" altLang="ko-KR" dirty="0"/>
              <a:t>Period: up to Sep 2019</a:t>
            </a:r>
          </a:p>
          <a:p>
            <a:pPr marL="452438" lvl="1" indent="-269875">
              <a:buFont typeface="Wingdings" panose="05000000000000000000" pitchFamily="2" charset="2"/>
              <a:buChar char="Ø"/>
            </a:pPr>
            <a:r>
              <a:rPr lang="en-US" altLang="ko-KR" dirty="0"/>
              <a:t>Studies: 38 RCTs of 6499 adults</a:t>
            </a:r>
            <a:endParaRPr lang="ko-KR" altLang="en-US" dirty="0"/>
          </a:p>
        </p:txBody>
      </p:sp>
      <p:pic>
        <p:nvPicPr>
          <p:cNvPr id="28" name="내용 개체 틀 27" descr="텍스트, 영수증, 폰트, 번호이(가) 표시된 사진&#10;&#10;자동 생성된 설명">
            <a:extLst>
              <a:ext uri="{FF2B5EF4-FFF2-40B4-BE49-F238E27FC236}">
                <a16:creationId xmlns:a16="http://schemas.microsoft.com/office/drawing/2014/main" id="{9095AFA6-812E-2DDD-0E85-0FD7D9DDF79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8869" y="3306599"/>
            <a:ext cx="7135221" cy="2038635"/>
          </a:xfrm>
        </p:spPr>
      </p:pic>
      <p:pic>
        <p:nvPicPr>
          <p:cNvPr id="30" name="그림 29" descr="텍스트, 스크린샷, 폰트, 영수증이(가) 표시된 사진&#10;&#10;자동 생성된 설명">
            <a:extLst>
              <a:ext uri="{FF2B5EF4-FFF2-40B4-BE49-F238E27FC236}">
                <a16:creationId xmlns:a16="http://schemas.microsoft.com/office/drawing/2014/main" id="{D7C39882-03D4-E4DD-6B88-6B85EC745C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4619" y="3288828"/>
            <a:ext cx="4420312" cy="2056406"/>
          </a:xfrm>
          <a:prstGeom prst="rect">
            <a:avLst/>
          </a:prstGeom>
        </p:spPr>
      </p:pic>
      <p:grpSp>
        <p:nvGrpSpPr>
          <p:cNvPr id="36" name="그룹 35">
            <a:extLst>
              <a:ext uri="{FF2B5EF4-FFF2-40B4-BE49-F238E27FC236}">
                <a16:creationId xmlns:a16="http://schemas.microsoft.com/office/drawing/2014/main" id="{BB500F09-2010-5B9D-9BEF-A12ABA05E471}"/>
              </a:ext>
            </a:extLst>
          </p:cNvPr>
          <p:cNvGrpSpPr/>
          <p:nvPr/>
        </p:nvGrpSpPr>
        <p:grpSpPr>
          <a:xfrm>
            <a:off x="3094366" y="5540728"/>
            <a:ext cx="4909324" cy="369332"/>
            <a:chOff x="3029820" y="5543165"/>
            <a:chExt cx="4909324" cy="369332"/>
          </a:xfrm>
        </p:grpSpPr>
        <p:sp>
          <p:nvSpPr>
            <p:cNvPr id="24" name="TextBox 23">
              <a:extLst>
                <a:ext uri="{FF2B5EF4-FFF2-40B4-BE49-F238E27FC236}">
                  <a16:creationId xmlns:a16="http://schemas.microsoft.com/office/drawing/2014/main" id="{702B452D-E5A1-06D3-1A4B-E2ABDA10EEB4}"/>
                </a:ext>
              </a:extLst>
            </p:cNvPr>
            <p:cNvSpPr txBox="1"/>
            <p:nvPr/>
          </p:nvSpPr>
          <p:spPr>
            <a:xfrm>
              <a:off x="3029820" y="5543165"/>
              <a:ext cx="4909324" cy="369332"/>
            </a:xfrm>
            <a:prstGeom prst="rect">
              <a:avLst/>
            </a:prstGeom>
            <a:noFill/>
          </p:spPr>
          <p:txBody>
            <a:bodyPr wrap="square" rtlCol="0">
              <a:spAutoFit/>
            </a:bodyPr>
            <a:lstStyle/>
            <a:p>
              <a:r>
                <a:rPr lang="en-US" altLang="ko-KR" dirty="0">
                  <a:highlight>
                    <a:srgbClr val="00FF00"/>
                  </a:highlight>
                </a:rPr>
                <a:t>Low fat diets</a:t>
              </a:r>
              <a:r>
                <a:rPr lang="en-US" altLang="ko-KR" dirty="0"/>
                <a:t>: LDL &amp; total cholesterol</a:t>
              </a:r>
              <a:endParaRPr lang="ko-KR" altLang="en-US" dirty="0"/>
            </a:p>
          </p:txBody>
        </p:sp>
        <p:sp>
          <p:nvSpPr>
            <p:cNvPr id="32" name="화살표: 아래쪽 31">
              <a:extLst>
                <a:ext uri="{FF2B5EF4-FFF2-40B4-BE49-F238E27FC236}">
                  <a16:creationId xmlns:a16="http://schemas.microsoft.com/office/drawing/2014/main" id="{245C8264-AD40-5E9F-009E-9146D217D777}"/>
                </a:ext>
              </a:extLst>
            </p:cNvPr>
            <p:cNvSpPr/>
            <p:nvPr/>
          </p:nvSpPr>
          <p:spPr>
            <a:xfrm>
              <a:off x="7077282" y="5590308"/>
              <a:ext cx="157778" cy="26662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35" name="그룹 34">
            <a:extLst>
              <a:ext uri="{FF2B5EF4-FFF2-40B4-BE49-F238E27FC236}">
                <a16:creationId xmlns:a16="http://schemas.microsoft.com/office/drawing/2014/main" id="{6D79C186-E96F-611C-4330-50D5AE968349}"/>
              </a:ext>
            </a:extLst>
          </p:cNvPr>
          <p:cNvGrpSpPr/>
          <p:nvPr/>
        </p:nvGrpSpPr>
        <p:grpSpPr>
          <a:xfrm>
            <a:off x="8138567" y="5547928"/>
            <a:ext cx="3393632" cy="369332"/>
            <a:chOff x="8138567" y="5547928"/>
            <a:chExt cx="3393632" cy="369332"/>
          </a:xfrm>
        </p:grpSpPr>
        <p:sp>
          <p:nvSpPr>
            <p:cNvPr id="31" name="TextBox 30">
              <a:extLst>
                <a:ext uri="{FF2B5EF4-FFF2-40B4-BE49-F238E27FC236}">
                  <a16:creationId xmlns:a16="http://schemas.microsoft.com/office/drawing/2014/main" id="{B8632731-E839-25F1-A1F4-6D3AA902B5CF}"/>
                </a:ext>
              </a:extLst>
            </p:cNvPr>
            <p:cNvSpPr txBox="1"/>
            <p:nvPr/>
          </p:nvSpPr>
          <p:spPr>
            <a:xfrm>
              <a:off x="8138567" y="5547928"/>
              <a:ext cx="3393632" cy="369332"/>
            </a:xfrm>
            <a:prstGeom prst="rect">
              <a:avLst/>
            </a:prstGeom>
            <a:noFill/>
          </p:spPr>
          <p:txBody>
            <a:bodyPr wrap="square" rtlCol="0">
              <a:spAutoFit/>
            </a:bodyPr>
            <a:lstStyle/>
            <a:p>
              <a:r>
                <a:rPr lang="en-US" altLang="ko-KR" dirty="0">
                  <a:highlight>
                    <a:srgbClr val="FFCCCC"/>
                  </a:highlight>
                </a:rPr>
                <a:t>Low carb diets</a:t>
              </a:r>
              <a:r>
                <a:rPr lang="en-US" altLang="ko-KR" dirty="0"/>
                <a:t>: TG     HDL</a:t>
              </a:r>
              <a:endParaRPr lang="ko-KR" altLang="en-US" dirty="0"/>
            </a:p>
          </p:txBody>
        </p:sp>
        <p:sp>
          <p:nvSpPr>
            <p:cNvPr id="33" name="화살표: 아래쪽 32">
              <a:extLst>
                <a:ext uri="{FF2B5EF4-FFF2-40B4-BE49-F238E27FC236}">
                  <a16:creationId xmlns:a16="http://schemas.microsoft.com/office/drawing/2014/main" id="{C74AB952-5D4E-A7FB-BB59-A472A69EBF58}"/>
                </a:ext>
              </a:extLst>
            </p:cNvPr>
            <p:cNvSpPr/>
            <p:nvPr/>
          </p:nvSpPr>
          <p:spPr>
            <a:xfrm>
              <a:off x="10189121" y="5594134"/>
              <a:ext cx="157778" cy="26662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4" name="화살표: 아래쪽 33">
              <a:extLst>
                <a:ext uri="{FF2B5EF4-FFF2-40B4-BE49-F238E27FC236}">
                  <a16:creationId xmlns:a16="http://schemas.microsoft.com/office/drawing/2014/main" id="{1D3880B2-82A1-97F4-72D8-6B14E2690858}"/>
                </a:ext>
              </a:extLst>
            </p:cNvPr>
            <p:cNvSpPr/>
            <p:nvPr/>
          </p:nvSpPr>
          <p:spPr>
            <a:xfrm rot="10800000">
              <a:off x="10887831" y="5592080"/>
              <a:ext cx="157778" cy="26662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37" name="TextBox 36">
            <a:extLst>
              <a:ext uri="{FF2B5EF4-FFF2-40B4-BE49-F238E27FC236}">
                <a16:creationId xmlns:a16="http://schemas.microsoft.com/office/drawing/2014/main" id="{44F9A9A5-7544-AA39-5160-970B32C257DB}"/>
              </a:ext>
            </a:extLst>
          </p:cNvPr>
          <p:cNvSpPr txBox="1"/>
          <p:nvPr/>
        </p:nvSpPr>
        <p:spPr>
          <a:xfrm>
            <a:off x="5303520" y="6241329"/>
            <a:ext cx="6284084" cy="307777"/>
          </a:xfrm>
          <a:prstGeom prst="rect">
            <a:avLst/>
          </a:prstGeom>
          <a:noFill/>
        </p:spPr>
        <p:txBody>
          <a:bodyPr wrap="square" rtlCol="0">
            <a:spAutoFit/>
          </a:bodyPr>
          <a:lstStyle/>
          <a:p>
            <a:pPr algn="r"/>
            <a:r>
              <a:rPr lang="en-US" altLang="ko-KR" sz="1400" dirty="0">
                <a:latin typeface="Arial" panose="020B0604020202020204" pitchFamily="34" charset="0"/>
                <a:cs typeface="Arial" panose="020B0604020202020204" pitchFamily="34" charset="0"/>
              </a:rPr>
              <a:t>(Chawla et al, Nutrients 2020)</a:t>
            </a:r>
            <a:endParaRPr lang="ko-KR" altLang="en-US" sz="1400" dirty="0">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82B18D98-9856-5C25-D0C4-8BB407E5CF24}"/>
              </a:ext>
            </a:extLst>
          </p:cNvPr>
          <p:cNvSpPr txBox="1"/>
          <p:nvPr/>
        </p:nvSpPr>
        <p:spPr>
          <a:xfrm>
            <a:off x="5303520" y="1734045"/>
            <a:ext cx="5863206" cy="923330"/>
          </a:xfrm>
          <a:prstGeom prst="rect">
            <a:avLst/>
          </a:prstGeom>
          <a:noFill/>
        </p:spPr>
        <p:txBody>
          <a:bodyPr wrap="square">
            <a:spAutoFit/>
          </a:bodyPr>
          <a:lstStyle/>
          <a:p>
            <a:pPr marL="182563" indent="-182563">
              <a:buFont typeface="Wingdings" panose="05000000000000000000" pitchFamily="2" charset="2"/>
              <a:buChar char="§"/>
            </a:pPr>
            <a:r>
              <a:rPr lang="en-US" altLang="ko-KR" dirty="0"/>
              <a:t>Definition</a:t>
            </a:r>
          </a:p>
          <a:p>
            <a:pPr marL="452438" lvl="1" indent="-269875">
              <a:buFont typeface="Wingdings" panose="05000000000000000000" pitchFamily="2" charset="2"/>
              <a:buChar char="Ø"/>
            </a:pPr>
            <a:r>
              <a:rPr lang="en-US" altLang="ko-KR" dirty="0"/>
              <a:t>Low-carb &lt; 40%</a:t>
            </a:r>
          </a:p>
          <a:p>
            <a:pPr marL="452438" lvl="1" indent="-269875">
              <a:buFont typeface="Wingdings" panose="05000000000000000000" pitchFamily="2" charset="2"/>
              <a:buChar char="Ø"/>
            </a:pPr>
            <a:r>
              <a:rPr lang="en-US" altLang="ko-KR" dirty="0"/>
              <a:t>Low-fat &lt; 30%</a:t>
            </a:r>
            <a:endParaRPr lang="ko-KR" altLang="en-US" dirty="0"/>
          </a:p>
        </p:txBody>
      </p:sp>
      <p:pic>
        <p:nvPicPr>
          <p:cNvPr id="40" name="그림 39">
            <a:extLst>
              <a:ext uri="{FF2B5EF4-FFF2-40B4-BE49-F238E27FC236}">
                <a16:creationId xmlns:a16="http://schemas.microsoft.com/office/drawing/2014/main" id="{A6C1C1CE-9822-11E2-81F3-B999A3E548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94366" y="2999273"/>
            <a:ext cx="4058216" cy="209579"/>
          </a:xfrm>
          <a:prstGeom prst="rect">
            <a:avLst/>
          </a:prstGeom>
        </p:spPr>
      </p:pic>
      <p:pic>
        <p:nvPicPr>
          <p:cNvPr id="42" name="그림 41">
            <a:extLst>
              <a:ext uri="{FF2B5EF4-FFF2-40B4-BE49-F238E27FC236}">
                <a16:creationId xmlns:a16="http://schemas.microsoft.com/office/drawing/2014/main" id="{A89ADCF0-5339-857E-F4F0-FCF4799FA64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22145" y="3000271"/>
            <a:ext cx="1190791" cy="247685"/>
          </a:xfrm>
          <a:prstGeom prst="rect">
            <a:avLst/>
          </a:prstGeom>
        </p:spPr>
      </p:pic>
    </p:spTree>
    <p:extLst>
      <p:ext uri="{BB962C8B-B14F-4D97-AF65-F5344CB8AC3E}">
        <p14:creationId xmlns:p14="http://schemas.microsoft.com/office/powerpoint/2010/main" val="881472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left)">
                                      <p:cBhvr>
                                        <p:cTn id="1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yj-presentation">
      <a:majorFont>
        <a:latin typeface="나눔스퀘어_ac ExtraBold"/>
        <a:ea typeface="나눔스퀘어_ac ExtraBold"/>
        <a:cs typeface=""/>
      </a:majorFont>
      <a:minorFont>
        <a:latin typeface="나눔스퀘어_ac"/>
        <a:ea typeface="나눔스퀘어_a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yj-presentation">
      <a:majorFont>
        <a:latin typeface="나눔스퀘어_ac ExtraBold"/>
        <a:ea typeface="나눔스퀘어_ac ExtraBold"/>
        <a:cs typeface=""/>
      </a:majorFont>
      <a:minorFont>
        <a:latin typeface="나눔스퀘어_ac"/>
        <a:ea typeface="나눔스퀘어_a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yj-presentation">
      <a:majorFont>
        <a:latin typeface="나눔스퀘어_ac ExtraBold"/>
        <a:ea typeface="나눔스퀘어_ac ExtraBold"/>
        <a:cs typeface=""/>
      </a:majorFont>
      <a:minorFont>
        <a:latin typeface="나눔스퀘어_ac"/>
        <a:ea typeface="나눔스퀘어_a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3698</TotalTime>
  <Words>4467</Words>
  <Application>Microsoft Office PowerPoint</Application>
  <PresentationFormat>와이드스크린</PresentationFormat>
  <Paragraphs>424</Paragraphs>
  <Slides>27</Slides>
  <Notes>27</Notes>
  <HiddenSlides>0</HiddenSlides>
  <MMClips>0</MMClips>
  <ScaleCrop>false</ScaleCrop>
  <HeadingPairs>
    <vt:vector size="6" baseType="variant">
      <vt:variant>
        <vt:lpstr>사용한 글꼴</vt:lpstr>
      </vt:variant>
      <vt:variant>
        <vt:i4>7</vt:i4>
      </vt:variant>
      <vt:variant>
        <vt:lpstr>테마</vt:lpstr>
      </vt:variant>
      <vt:variant>
        <vt:i4>1</vt:i4>
      </vt:variant>
      <vt:variant>
        <vt:lpstr>슬라이드 제목</vt:lpstr>
      </vt:variant>
      <vt:variant>
        <vt:i4>27</vt:i4>
      </vt:variant>
    </vt:vector>
  </HeadingPairs>
  <TitlesOfParts>
    <vt:vector size="35" baseType="lpstr">
      <vt:lpstr>나눔스퀘어라운드 ExtraBold</vt:lpstr>
      <vt:lpstr>나눔스퀘어라운드 Bold</vt:lpstr>
      <vt:lpstr>Aharoni</vt:lpstr>
      <vt:lpstr>Wingdings</vt:lpstr>
      <vt:lpstr>나눔스퀘어_ac ExtraBold</vt:lpstr>
      <vt:lpstr>나눔스퀘어_ac</vt:lpstr>
      <vt:lpstr>Arial</vt:lpstr>
      <vt:lpstr>Office 테마</vt:lpstr>
      <vt:lpstr>PowerPoint 프레젠테이션</vt:lpstr>
      <vt:lpstr>PowerPoint 프레젠테이션</vt:lpstr>
      <vt:lpstr>What are low-carb diets??</vt:lpstr>
      <vt:lpstr>Low-carb and very-low-carb diets</vt:lpstr>
      <vt:lpstr>Defining “low-carb” in the scientific literatures</vt:lpstr>
      <vt:lpstr>Low-carb vs Low-fat diet</vt:lpstr>
      <vt:lpstr>Carbohydrate intake &amp; Cardiometabolic risk factors</vt:lpstr>
      <vt:lpstr>Low-carb vs Low-fat diets: weight loss</vt:lpstr>
      <vt:lpstr>Low-carb vs Low-fat diets: blood lipids</vt:lpstr>
      <vt:lpstr>Low-carb vs Low-fat diets:   weight reduction </vt:lpstr>
      <vt:lpstr>Low-carb vs Low-fat diets:   blood lipids</vt:lpstr>
      <vt:lpstr>Low-carb diets: dose-response relationship</vt:lpstr>
      <vt:lpstr>Very Low-Calorie Ketogenic diet (KLCKD)</vt:lpstr>
      <vt:lpstr>Very Low-Calorie Ketogenic diet (VLCKD)</vt:lpstr>
      <vt:lpstr>How about Korean diets?</vt:lpstr>
      <vt:lpstr>Different range: carbohydrate intake </vt:lpstr>
      <vt:lpstr>Macronutrient in US v Korea</vt:lpstr>
      <vt:lpstr>Carb &amp; fat intake with dyslipidemia</vt:lpstr>
      <vt:lpstr>Carb intake with Type 2 diabetes</vt:lpstr>
      <vt:lpstr>Dietary carb in Korea</vt:lpstr>
      <vt:lpstr>Beyond low-carb diets: Healthy low-carb diets</vt:lpstr>
      <vt:lpstr>Replace carbohydrate with ??</vt:lpstr>
      <vt:lpstr>Low-carb diet and long-term  weight change by food source</vt:lpstr>
      <vt:lpstr>Healthy low-carb diets</vt:lpstr>
      <vt:lpstr>Moderate carb with plant/animal protein</vt:lpstr>
      <vt:lpstr>PowerPoint 프레젠테이션</vt:lpstr>
      <vt:lpstr>Thank you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Low-carb diet</dc:title>
  <dc:subject>SICOM2024</dc:subject>
  <dc:creator>Song YoonJu</dc:creator>
  <cp:lastModifiedBy>LC MEDIA</cp:lastModifiedBy>
  <cp:revision>50</cp:revision>
  <cp:lastPrinted>2024-10-25T02:47:44Z</cp:lastPrinted>
  <dcterms:created xsi:type="dcterms:W3CDTF">2022-03-02T22:53:37Z</dcterms:created>
  <dcterms:modified xsi:type="dcterms:W3CDTF">2024-10-25T04:38:11Z</dcterms:modified>
</cp:coreProperties>
</file>